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7"/>
  </p:notesMasterIdLst>
  <p:handoutMasterIdLst>
    <p:handoutMasterId r:id="rId28"/>
  </p:handoutMasterIdLst>
  <p:sldIdLst>
    <p:sldId id="260" r:id="rId3"/>
    <p:sldId id="264" r:id="rId4"/>
    <p:sldId id="265" r:id="rId5"/>
    <p:sldId id="266" r:id="rId6"/>
    <p:sldId id="267" r:id="rId7"/>
    <p:sldId id="269" r:id="rId8"/>
    <p:sldId id="270" r:id="rId9"/>
    <p:sldId id="271" r:id="rId10"/>
    <p:sldId id="272" r:id="rId11"/>
    <p:sldId id="273" r:id="rId12"/>
    <p:sldId id="288" r:id="rId13"/>
    <p:sldId id="274" r:id="rId14"/>
    <p:sldId id="289" r:id="rId15"/>
    <p:sldId id="290" r:id="rId16"/>
    <p:sldId id="287" r:id="rId17"/>
    <p:sldId id="275" r:id="rId18"/>
    <p:sldId id="276" r:id="rId19"/>
    <p:sldId id="277" r:id="rId20"/>
    <p:sldId id="278" r:id="rId21"/>
    <p:sldId id="291" r:id="rId22"/>
    <p:sldId id="279" r:id="rId23"/>
    <p:sldId id="280" r:id="rId24"/>
    <p:sldId id="261" r:id="rId25"/>
    <p:sldId id="26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8288"/>
    <a:srgbClr val="84CCD2"/>
    <a:srgbClr val="1F4D51"/>
    <a:srgbClr val="4AADB5"/>
    <a:srgbClr val="FCFF00"/>
    <a:srgbClr val="82CAD0"/>
    <a:srgbClr val="60BDC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8556" autoAdjust="0"/>
  </p:normalViewPr>
  <p:slideViewPr>
    <p:cSldViewPr snapToGrid="0">
      <p:cViewPr>
        <p:scale>
          <a:sx n="100" d="100"/>
          <a:sy n="100" d="100"/>
        </p:scale>
        <p:origin x="-18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555"/>
    </p:cViewPr>
  </p:sorterViewPr>
  <p:notesViewPr>
    <p:cSldViewPr snapToGrid="0">
      <p:cViewPr>
        <p:scale>
          <a:sx n="100" d="100"/>
          <a:sy n="100" d="100"/>
        </p:scale>
        <p:origin x="-1548" y="30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23458F1-46B3-410C-A891-B7511A7C1809}" type="datetimeFigureOut">
              <a:rPr lang="en-CA"/>
              <a:pPr>
                <a:defRPr/>
              </a:pPr>
              <a:t>09/08/2011</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AA59069-0439-4B4D-85D5-D5749E2D1C5C}" type="slidenum">
              <a:rPr lang="en-CA"/>
              <a:pPr>
                <a:defRPr/>
              </a:pPr>
              <a:t>‹#›</a:t>
            </a:fld>
            <a:endParaRPr lang="en-CA"/>
          </a:p>
        </p:txBody>
      </p:sp>
    </p:spTree>
    <p:extLst>
      <p:ext uri="{BB962C8B-B14F-4D97-AF65-F5344CB8AC3E}">
        <p14:creationId xmlns:p14="http://schemas.microsoft.com/office/powerpoint/2010/main" val="68994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DB6A05C-6616-4099-819C-ABC0AC284797}" type="datetimeFigureOut">
              <a:rPr lang="en-CA"/>
              <a:pPr>
                <a:defRPr/>
              </a:pPr>
              <a:t>09/08/2011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A8079D-7493-451E-A954-2A5F43D0AF2E}" type="slidenum">
              <a:rPr lang="en-CA"/>
              <a:pPr>
                <a:defRPr/>
              </a:pPr>
              <a:t>‹#›</a:t>
            </a:fld>
            <a:endParaRPr lang="en-CA"/>
          </a:p>
        </p:txBody>
      </p:sp>
    </p:spTree>
    <p:extLst>
      <p:ext uri="{BB962C8B-B14F-4D97-AF65-F5344CB8AC3E}">
        <p14:creationId xmlns:p14="http://schemas.microsoft.com/office/powerpoint/2010/main" val="2684352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otherisk.org/women/morningSickness.j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685800" y="4343400"/>
            <a:ext cx="58388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tabLst>
                <a:tab pos="447675" algn="l"/>
              </a:tabLst>
            </a:pPr>
            <a:r>
              <a:rPr lang="en-US" dirty="0" smtClean="0"/>
              <a:t>NOTE: Refer to module outline for goal, objectives, class outline, equipment, resources required and references.</a:t>
            </a:r>
          </a:p>
          <a:p>
            <a:pPr>
              <a:lnSpc>
                <a:spcPct val="90000"/>
              </a:lnSpc>
              <a:spcBef>
                <a:spcPct val="10000"/>
              </a:spcBef>
              <a:tabLst>
                <a:tab pos="447675" algn="l"/>
              </a:tabLst>
            </a:pPr>
            <a:endParaRPr lang="en-US" dirty="0" smtClean="0"/>
          </a:p>
          <a:p>
            <a:pPr>
              <a:lnSpc>
                <a:spcPct val="90000"/>
              </a:lnSpc>
              <a:spcBef>
                <a:spcPct val="10000"/>
              </a:spcBef>
              <a:tabLst>
                <a:tab pos="447675" algn="l"/>
              </a:tabLst>
            </a:pPr>
            <a:r>
              <a:rPr lang="en-US" dirty="0" smtClean="0"/>
              <a:t>If this is the first class:</a:t>
            </a:r>
          </a:p>
          <a:p>
            <a:pPr marL="360363" lvl="1" indent="-179388">
              <a:lnSpc>
                <a:spcPct val="90000"/>
              </a:lnSpc>
              <a:spcBef>
                <a:spcPct val="10000"/>
              </a:spcBef>
              <a:buFontTx/>
              <a:buChar char="•"/>
              <a:tabLst>
                <a:tab pos="447675" algn="l"/>
              </a:tabLst>
            </a:pPr>
            <a:r>
              <a:rPr lang="en-US" dirty="0" smtClean="0"/>
              <a:t>Welcome participants to class.</a:t>
            </a:r>
          </a:p>
          <a:p>
            <a:pPr marL="360363" lvl="1" indent="-179388">
              <a:lnSpc>
                <a:spcPct val="90000"/>
              </a:lnSpc>
              <a:spcBef>
                <a:spcPct val="10000"/>
              </a:spcBef>
              <a:buFontTx/>
              <a:buChar char="•"/>
              <a:tabLst>
                <a:tab pos="447675" algn="l"/>
              </a:tabLst>
            </a:pPr>
            <a:r>
              <a:rPr lang="en-US" dirty="0" smtClean="0"/>
              <a:t>Housekeeping: bathroom, breaks, length of session, ground rules/respect.</a:t>
            </a:r>
          </a:p>
          <a:p>
            <a:pPr marL="360363" lvl="1" indent="-179388">
              <a:lnSpc>
                <a:spcPct val="90000"/>
              </a:lnSpc>
              <a:spcBef>
                <a:spcPct val="10000"/>
              </a:spcBef>
              <a:buFontTx/>
              <a:buChar char="•"/>
              <a:tabLst>
                <a:tab pos="447675" algn="l"/>
              </a:tabLst>
            </a:pPr>
            <a:r>
              <a:rPr lang="en-US" dirty="0" smtClean="0"/>
              <a:t>Have participants introduce themselves (name, due date, HCP, anything they would like to share about the pregnancy).</a:t>
            </a:r>
          </a:p>
          <a:p>
            <a:pPr marL="360363" lvl="1" indent="-179388">
              <a:lnSpc>
                <a:spcPct val="90000"/>
              </a:lnSpc>
              <a:spcBef>
                <a:spcPct val="10000"/>
              </a:spcBef>
              <a:buFontTx/>
              <a:buChar char="•"/>
              <a:tabLst>
                <a:tab pos="447675" algn="l"/>
              </a:tabLst>
            </a:pPr>
            <a:r>
              <a:rPr lang="en-US" dirty="0" smtClean="0"/>
              <a:t>Provide an outline of topics to be discussed.</a:t>
            </a:r>
          </a:p>
          <a:p>
            <a:pPr marL="360363" lvl="1" indent="-179388">
              <a:lnSpc>
                <a:spcPct val="90000"/>
              </a:lnSpc>
              <a:spcBef>
                <a:spcPct val="10000"/>
              </a:spcBef>
              <a:buFontTx/>
              <a:buChar char="•"/>
              <a:tabLst>
                <a:tab pos="447675" algn="l"/>
              </a:tabLst>
            </a:pPr>
            <a:r>
              <a:rPr lang="en-US" dirty="0" smtClean="0"/>
              <a:t>Provide the choice of prenatal handout (depending on your organization, this may be </a:t>
            </a:r>
            <a:r>
              <a:rPr lang="en-US" i="1" dirty="0" smtClean="0"/>
              <a:t>Healthy Beginnings</a:t>
            </a:r>
            <a:r>
              <a:rPr lang="en-US" dirty="0" smtClean="0"/>
              <a:t> or </a:t>
            </a:r>
            <a:r>
              <a:rPr lang="en-US" i="1" dirty="0" smtClean="0"/>
              <a:t>A Healthy Start for Baby and Me</a:t>
            </a:r>
            <a:r>
              <a:rPr lang="en-US" dirty="0" smtClean="0"/>
              <a:t>) for each expectant mother.</a:t>
            </a:r>
          </a:p>
          <a:p>
            <a:pPr marL="360363" lvl="1" indent="-179388">
              <a:lnSpc>
                <a:spcPct val="90000"/>
              </a:lnSpc>
              <a:spcBef>
                <a:spcPct val="10000"/>
              </a:spcBef>
              <a:buFontTx/>
              <a:buChar char="•"/>
              <a:tabLst>
                <a:tab pos="447675" algn="l"/>
              </a:tabLst>
            </a:pPr>
            <a:r>
              <a:rPr lang="en-US" dirty="0" smtClean="0"/>
              <a:t>Provide a list of community resources.</a:t>
            </a:r>
          </a:p>
          <a:p>
            <a:pPr>
              <a:lnSpc>
                <a:spcPct val="90000"/>
              </a:lnSpc>
              <a:spcBef>
                <a:spcPct val="10000"/>
              </a:spcBef>
              <a:tabLst>
                <a:tab pos="447675" algn="l"/>
              </a:tabLst>
            </a:pPr>
            <a:endParaRPr lang="en-US" b="1" dirty="0" smtClean="0"/>
          </a:p>
          <a:p>
            <a:pPr>
              <a:lnSpc>
                <a:spcPct val="90000"/>
              </a:lnSpc>
              <a:spcBef>
                <a:spcPct val="10000"/>
              </a:spcBef>
              <a:tabLst>
                <a:tab pos="447675" algn="l"/>
              </a:tabLst>
            </a:pPr>
            <a:r>
              <a:rPr lang="en-US" b="1" dirty="0" smtClean="0"/>
              <a:t>Suggestion: </a:t>
            </a:r>
            <a:r>
              <a:rPr lang="en-US" dirty="0" smtClean="0"/>
              <a:t>on a flip chart, list the topics to be discussed in this session.</a:t>
            </a:r>
          </a:p>
          <a:p>
            <a:pPr marL="360363" lvl="1" indent="-179388">
              <a:lnSpc>
                <a:spcPct val="90000"/>
              </a:lnSpc>
              <a:spcBef>
                <a:spcPct val="10000"/>
              </a:spcBef>
              <a:buFontTx/>
              <a:buChar char="•"/>
              <a:tabLst>
                <a:tab pos="447675" algn="l"/>
              </a:tabLst>
            </a:pPr>
            <a:r>
              <a:rPr lang="en-US" dirty="0" smtClean="0"/>
              <a:t>  Pregnancy Time Lines</a:t>
            </a:r>
          </a:p>
          <a:p>
            <a:pPr marL="360363" lvl="1" indent="-179388">
              <a:lnSpc>
                <a:spcPct val="90000"/>
              </a:lnSpc>
              <a:spcBef>
                <a:spcPct val="10000"/>
              </a:spcBef>
              <a:buFontTx/>
              <a:buChar char="•"/>
              <a:tabLst>
                <a:tab pos="447675" algn="l"/>
              </a:tabLst>
            </a:pPr>
            <a:r>
              <a:rPr lang="en-US" dirty="0" smtClean="0"/>
              <a:t>  Baby’s Growth and Development</a:t>
            </a:r>
          </a:p>
          <a:p>
            <a:pPr marL="360363" lvl="1" indent="-179388">
              <a:lnSpc>
                <a:spcPct val="90000"/>
              </a:lnSpc>
              <a:spcBef>
                <a:spcPct val="10000"/>
              </a:spcBef>
              <a:buFontTx/>
              <a:buChar char="•"/>
              <a:tabLst>
                <a:tab pos="447675" algn="l"/>
              </a:tabLst>
            </a:pPr>
            <a:r>
              <a:rPr lang="en-US" dirty="0" smtClean="0"/>
              <a:t>  Common Discomforts</a:t>
            </a:r>
          </a:p>
          <a:p>
            <a:pPr marL="360363" lvl="1" indent="-179388">
              <a:lnSpc>
                <a:spcPct val="90000"/>
              </a:lnSpc>
              <a:spcBef>
                <a:spcPct val="10000"/>
              </a:spcBef>
              <a:buFontTx/>
              <a:buChar char="•"/>
              <a:tabLst>
                <a:tab pos="447675" algn="l"/>
              </a:tabLst>
            </a:pPr>
            <a:r>
              <a:rPr lang="en-US" dirty="0" smtClean="0"/>
              <a:t>  Emotional Changes</a:t>
            </a:r>
          </a:p>
          <a:p>
            <a:pPr marL="360363" lvl="1" indent="-179388">
              <a:lnSpc>
                <a:spcPct val="90000"/>
              </a:lnSpc>
              <a:spcBef>
                <a:spcPct val="10000"/>
              </a:spcBef>
              <a:buFontTx/>
              <a:buChar char="•"/>
              <a:tabLst>
                <a:tab pos="447675" algn="l"/>
              </a:tabLst>
            </a:pPr>
            <a:r>
              <a:rPr lang="en-US" dirty="0" smtClean="0"/>
              <a:t>  Partner Adjustments</a:t>
            </a:r>
          </a:p>
          <a:p>
            <a:pPr marL="360363" lvl="1" indent="-179388">
              <a:lnSpc>
                <a:spcPct val="90000"/>
              </a:lnSpc>
              <a:spcBef>
                <a:spcPct val="10000"/>
              </a:spcBef>
              <a:buFontTx/>
              <a:buChar char="•"/>
              <a:tabLst>
                <a:tab pos="447675" algn="l"/>
              </a:tabLst>
            </a:pPr>
            <a:r>
              <a:rPr lang="en-US" dirty="0" smtClean="0"/>
              <a:t>  Additional Resources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960CEC8-A25C-4C16-BCD5-2A8AE2B7B57D}" type="slidenum">
              <a:rPr lang="en-CA" smtClean="0">
                <a:latin typeface="Calibri" charset="0"/>
              </a:rPr>
              <a:pPr eaLnBrk="1" fontAlgn="base" hangingPunct="1">
                <a:spcBef>
                  <a:spcPct val="0"/>
                </a:spcBef>
                <a:spcAft>
                  <a:spcPct val="0"/>
                </a:spcAft>
              </a:pPr>
              <a:t>1</a:t>
            </a:fld>
            <a:endParaRPr lang="en-CA" smtClean="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692150" y="4343400"/>
            <a:ext cx="5761038" cy="440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US" smtClean="0"/>
              <a:t>At times it feels like your body is not your own. Changing hormone levels are responsible for many of the physical and emotional changes that occur during pregnancy. Let’s talk about some of reasons why you may feel the way you feel.</a:t>
            </a:r>
          </a:p>
          <a:p>
            <a:pPr marL="180975" indent="-180975">
              <a:lnSpc>
                <a:spcPct val="90000"/>
              </a:lnSpc>
              <a:spcBef>
                <a:spcPct val="10000"/>
              </a:spcBef>
              <a:buFontTx/>
              <a:buChar char="•"/>
            </a:pPr>
            <a:r>
              <a:rPr lang="fr-CA" i="1" smtClean="0"/>
              <a:t>Human chorionic gonadotropin (hCG)</a:t>
            </a:r>
            <a:r>
              <a:rPr lang="fr-CA" smtClean="0"/>
              <a:t> is also called the « pregnancy hormone ». </a:t>
            </a:r>
            <a:r>
              <a:rPr lang="en-CA" smtClean="0"/>
              <a:t>It is the one which indicates pregnancy in early pregnancy tests. It is also the one which causes nausea.</a:t>
            </a:r>
          </a:p>
          <a:p>
            <a:pPr marL="180975" indent="-180975">
              <a:lnSpc>
                <a:spcPct val="90000"/>
              </a:lnSpc>
              <a:spcBef>
                <a:spcPct val="10000"/>
              </a:spcBef>
              <a:buFontTx/>
              <a:buChar char="•"/>
            </a:pPr>
            <a:r>
              <a:rPr lang="en-US" i="1" smtClean="0"/>
              <a:t>Progesterone </a:t>
            </a:r>
            <a:r>
              <a:rPr lang="en-US" smtClean="0"/>
              <a:t>is the most important hormone in pregnancy. Heartburn, acid reflux, and indigestion are related to high levels of which relaxes the stomach and bowels to increase absorption of nutrients. This hormone relaxes the uterus and prevents it from contracting too much during pregnancy. It is also the hormone which causes shortness of breath.</a:t>
            </a:r>
          </a:p>
          <a:p>
            <a:pPr marL="180975" indent="-180975">
              <a:lnSpc>
                <a:spcPct val="90000"/>
              </a:lnSpc>
              <a:spcBef>
                <a:spcPct val="10000"/>
              </a:spcBef>
              <a:buFontTx/>
              <a:buChar char="•"/>
            </a:pPr>
            <a:r>
              <a:rPr lang="en-US" i="1" smtClean="0"/>
              <a:t>Estrogen</a:t>
            </a:r>
            <a:r>
              <a:rPr lang="en-US" smtClean="0"/>
              <a:t> is the hormone responsible for making the uterus grow and increasing its blood supply throughout pregnancy. It also increases vaginal mucous production and stimulates the development of breast ducts in preparation for breastfeeding.</a:t>
            </a:r>
          </a:p>
          <a:p>
            <a:pPr marL="180975" indent="-180975">
              <a:lnSpc>
                <a:spcPct val="90000"/>
              </a:lnSpc>
              <a:spcBef>
                <a:spcPct val="10000"/>
              </a:spcBef>
              <a:buFontTx/>
              <a:buChar char="•"/>
            </a:pPr>
            <a:r>
              <a:rPr lang="en-US" i="1" smtClean="0"/>
              <a:t>Relaxin</a:t>
            </a:r>
            <a:r>
              <a:rPr lang="en-US" smtClean="0"/>
              <a:t> is the hormone that relaxes and softens ligaments and cartilage in the body during pregnancy, including the cervix. It is responsible for expansion of the pelvic joints during labour and delivery. </a:t>
            </a:r>
          </a:p>
          <a:p>
            <a:pPr marL="180975" indent="-180975">
              <a:lnSpc>
                <a:spcPct val="90000"/>
              </a:lnSpc>
              <a:spcBef>
                <a:spcPct val="10000"/>
              </a:spcBef>
              <a:buFontTx/>
              <a:buChar char="•"/>
            </a:pPr>
            <a:r>
              <a:rPr lang="en-US" i="1" smtClean="0"/>
              <a:t>Oxytocin</a:t>
            </a:r>
            <a:r>
              <a:rPr lang="en-US" smtClean="0"/>
              <a:t> causes the uterus to contract during labour and it is also responsible for the milk let-down reflex for breastfeeding.</a:t>
            </a:r>
          </a:p>
          <a:p>
            <a:pPr marL="180975" indent="-180975">
              <a:lnSpc>
                <a:spcPct val="90000"/>
              </a:lnSpc>
              <a:spcBef>
                <a:spcPct val="10000"/>
              </a:spcBef>
              <a:buFontTx/>
              <a:buChar char="•"/>
            </a:pPr>
            <a:r>
              <a:rPr lang="en-US" smtClean="0"/>
              <a:t>By the end of your pregnancy your blood volume will increase by 30-50% to support your growing placenta. As a result your heart rate increases by 10-15 beats per minute to provide additional oxygen and nutrients to your baby. Your body requires more oxygen so you will notice that you breathe faster and deeper and may feel breathless at times.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BFAEBEF-514B-44C1-BB7C-7017CB97E756}" type="slidenum">
              <a:rPr lang="en-CA" smtClean="0">
                <a:latin typeface="Calibri" charset="0"/>
              </a:rPr>
              <a:pPr eaLnBrk="1" fontAlgn="base" hangingPunct="1">
                <a:spcBef>
                  <a:spcPct val="0"/>
                </a:spcBef>
                <a:spcAft>
                  <a:spcPct val="0"/>
                </a:spcAft>
              </a:pPr>
              <a:t>10</a:t>
            </a:fld>
            <a:endParaRPr lang="en-CA" smtClean="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92150" y="4343400"/>
            <a:ext cx="5832475" cy="440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dirty="0" smtClean="0"/>
              <a:t>One of the most common discomforts of early pregnancy is nausea and vomiting. Also known as </a:t>
            </a:r>
            <a:r>
              <a:rPr lang="en-CA" i="1" dirty="0" smtClean="0"/>
              <a:t>morning sickness,</a:t>
            </a:r>
            <a:r>
              <a:rPr lang="en-CA" dirty="0" smtClean="0"/>
              <a:t> it can occur at any time of the day. It usually occurs between seven and twelve weeks of pregnancy and subsides by sixteen weeks. Nausea is related to the increased production of pregnancy hormones. Once your body adjusts to the new levels, your nausea subsides. Up to 80% of pregnant women experience some degree of nausea and vomiting. Twenty percent of women will experience these symptoms for a longer period of time. It is important to talk to your health care provider for tips about managing nausea and vomiting. For severe cases of nausea, there is medication which is safe to use during pregnancy.</a:t>
            </a:r>
          </a:p>
          <a:p>
            <a:pPr>
              <a:lnSpc>
                <a:spcPct val="90000"/>
              </a:lnSpc>
              <a:spcBef>
                <a:spcPct val="10000"/>
              </a:spcBef>
            </a:pPr>
            <a:r>
              <a:rPr lang="en-CA" b="1" dirty="0" smtClean="0"/>
              <a:t>Some helpful tips include:</a:t>
            </a:r>
          </a:p>
          <a:p>
            <a:pPr marL="377825" lvl="1" indent="-198438">
              <a:lnSpc>
                <a:spcPct val="90000"/>
              </a:lnSpc>
              <a:spcBef>
                <a:spcPct val="10000"/>
              </a:spcBef>
              <a:buFontTx/>
              <a:buChar char="•"/>
            </a:pPr>
            <a:r>
              <a:rPr lang="en-CA" dirty="0" smtClean="0"/>
              <a:t>Eating a few crackers or dry toast. </a:t>
            </a:r>
          </a:p>
          <a:p>
            <a:pPr marL="377825" lvl="1" indent="-198438">
              <a:lnSpc>
                <a:spcPct val="90000"/>
              </a:lnSpc>
              <a:spcBef>
                <a:spcPct val="10000"/>
              </a:spcBef>
              <a:buFontTx/>
              <a:buChar char="•"/>
            </a:pPr>
            <a:r>
              <a:rPr lang="en-CA" dirty="0" smtClean="0"/>
              <a:t>Getting out of bed slowly.</a:t>
            </a:r>
          </a:p>
          <a:p>
            <a:pPr marL="377825" lvl="1" indent="-198438">
              <a:lnSpc>
                <a:spcPct val="90000"/>
              </a:lnSpc>
              <a:spcBef>
                <a:spcPct val="10000"/>
              </a:spcBef>
              <a:buFontTx/>
              <a:buChar char="•"/>
            </a:pPr>
            <a:r>
              <a:rPr lang="en-CA" dirty="0" smtClean="0"/>
              <a:t>Eating small meals or snacks frequently so your stomach does not feel empty.</a:t>
            </a:r>
          </a:p>
          <a:p>
            <a:pPr marL="377825" lvl="1" indent="-198438">
              <a:lnSpc>
                <a:spcPct val="90000"/>
              </a:lnSpc>
              <a:spcBef>
                <a:spcPct val="10000"/>
              </a:spcBef>
              <a:buFontTx/>
              <a:buChar char="•"/>
            </a:pPr>
            <a:r>
              <a:rPr lang="en-CA" dirty="0" smtClean="0"/>
              <a:t>Eating foods that appeal to you.</a:t>
            </a:r>
          </a:p>
          <a:p>
            <a:pPr marL="377825" lvl="1" indent="-198438">
              <a:lnSpc>
                <a:spcPct val="90000"/>
              </a:lnSpc>
              <a:spcBef>
                <a:spcPct val="10000"/>
              </a:spcBef>
              <a:buFontTx/>
              <a:buChar char="•"/>
            </a:pPr>
            <a:r>
              <a:rPr lang="en-CA" dirty="0" smtClean="0"/>
              <a:t>Avoiding spicy, fried, or fatty foods.</a:t>
            </a:r>
          </a:p>
          <a:p>
            <a:pPr marL="377825" lvl="1" indent="-198438">
              <a:lnSpc>
                <a:spcPct val="90000"/>
              </a:lnSpc>
              <a:spcBef>
                <a:spcPct val="10000"/>
              </a:spcBef>
              <a:buFontTx/>
              <a:buChar char="•"/>
            </a:pPr>
            <a:r>
              <a:rPr lang="en-CA" dirty="0" smtClean="0"/>
              <a:t>Avoiding strong odours.</a:t>
            </a:r>
          </a:p>
          <a:p>
            <a:pPr marL="377825" lvl="1" indent="-198438">
              <a:lnSpc>
                <a:spcPct val="90000"/>
              </a:lnSpc>
              <a:spcBef>
                <a:spcPct val="10000"/>
              </a:spcBef>
              <a:buFontTx/>
              <a:buChar char="•"/>
            </a:pPr>
            <a:r>
              <a:rPr lang="en-CA" dirty="0" smtClean="0"/>
              <a:t>Drinking small amounts of fluid during the day and avoid drinking fluids during meals.</a:t>
            </a:r>
          </a:p>
          <a:p>
            <a:pPr marL="377825" lvl="1" indent="-198438">
              <a:lnSpc>
                <a:spcPct val="90000"/>
              </a:lnSpc>
              <a:spcBef>
                <a:spcPct val="10000"/>
              </a:spcBef>
              <a:buFontTx/>
              <a:buChar char="•"/>
            </a:pPr>
            <a:r>
              <a:rPr lang="en-CA" dirty="0" smtClean="0"/>
              <a:t>Using acupressure wristbands marketed for motion sickness.</a:t>
            </a:r>
          </a:p>
          <a:p>
            <a:pPr marL="377825" lvl="1" indent="-198438">
              <a:lnSpc>
                <a:spcPct val="90000"/>
              </a:lnSpc>
              <a:spcBef>
                <a:spcPct val="10000"/>
              </a:spcBef>
              <a:buFontTx/>
              <a:buChar char="•"/>
            </a:pPr>
            <a:r>
              <a:rPr lang="en-CA" dirty="0" smtClean="0"/>
              <a:t>Making sure you get enough sleep. </a:t>
            </a:r>
          </a:p>
          <a:p>
            <a:pPr marL="377825" lvl="1" indent="-198438">
              <a:lnSpc>
                <a:spcPct val="90000"/>
              </a:lnSpc>
              <a:spcBef>
                <a:spcPct val="10000"/>
              </a:spcBef>
              <a:buFontTx/>
              <a:buChar char="•"/>
            </a:pPr>
            <a:r>
              <a:rPr lang="en-CA" dirty="0" smtClean="0"/>
              <a:t>Getting help and support from friends and family.</a:t>
            </a:r>
          </a:p>
          <a:p>
            <a:pPr marL="377825" lvl="1" indent="-198438">
              <a:lnSpc>
                <a:spcPct val="90000"/>
              </a:lnSpc>
              <a:spcBef>
                <a:spcPct val="10000"/>
              </a:spcBef>
            </a:pPr>
            <a:endParaRPr lang="en-CA" dirty="0" smtClean="0"/>
          </a:p>
          <a:p>
            <a:pPr>
              <a:lnSpc>
                <a:spcPct val="90000"/>
              </a:lnSpc>
              <a:spcBef>
                <a:spcPct val="10000"/>
              </a:spcBef>
            </a:pPr>
            <a:r>
              <a:rPr lang="en-CA" dirty="0" smtClean="0"/>
              <a:t>Additional information is available at </a:t>
            </a:r>
            <a:r>
              <a:rPr lang="en-CA" dirty="0" err="1" smtClean="0"/>
              <a:t>Motherisk</a:t>
            </a:r>
            <a:r>
              <a:rPr lang="en-CA" dirty="0" smtClean="0"/>
              <a:t> (</a:t>
            </a:r>
            <a:r>
              <a:rPr lang="en-CA" dirty="0" smtClean="0">
                <a:hlinkClick r:id="rId3"/>
              </a:rPr>
              <a:t>www.motherisk.org/women/morningSickness.jsp</a:t>
            </a:r>
            <a:r>
              <a:rPr lang="en-CA" dirty="0" smtClean="0"/>
              <a:t>) . </a:t>
            </a:r>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C7A85C4-5744-463B-BB37-A471F1A14EC8}" type="slidenum">
              <a:rPr lang="en-CA" sz="1200">
                <a:latin typeface="Calibri" charset="0"/>
              </a:rPr>
              <a:pPr algn="r" eaLnBrk="1" hangingPunct="1"/>
              <a:t>11</a:t>
            </a:fld>
            <a:endParaRPr lang="en-C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549275" y="4464050"/>
            <a:ext cx="5975350"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US" smtClean="0"/>
              <a:t>During the first few months of pregnancy, you may </a:t>
            </a:r>
            <a:r>
              <a:rPr lang="en-US" b="1" smtClean="0"/>
              <a:t>feel very tired</a:t>
            </a:r>
            <a:r>
              <a:rPr lang="en-US" smtClean="0"/>
              <a:t>. Do not worry-it’s normal to feel this way. The increased levels of progesterone (a pregnancy hormone) makes women feel more sleepy. Furthermore, a pregnant woman’s metabolism increases and this consumes a lot more of her energy.</a:t>
            </a:r>
          </a:p>
          <a:p>
            <a:pPr>
              <a:lnSpc>
                <a:spcPct val="90000"/>
              </a:lnSpc>
              <a:spcBef>
                <a:spcPct val="10000"/>
              </a:spcBef>
            </a:pPr>
            <a:r>
              <a:rPr lang="en-US" b="1" smtClean="0"/>
              <a:t>Some helpful tips include:</a:t>
            </a:r>
          </a:p>
          <a:p>
            <a:pPr>
              <a:lnSpc>
                <a:spcPct val="90000"/>
              </a:lnSpc>
              <a:spcBef>
                <a:spcPct val="10000"/>
              </a:spcBef>
              <a:buFontTx/>
              <a:buChar char="•"/>
            </a:pPr>
            <a:r>
              <a:rPr lang="en-US" smtClean="0"/>
              <a:t>  Pay attention to your body and rest when you are tired.</a:t>
            </a:r>
          </a:p>
          <a:p>
            <a:pPr>
              <a:lnSpc>
                <a:spcPct val="90000"/>
              </a:lnSpc>
              <a:spcBef>
                <a:spcPct val="10000"/>
              </a:spcBef>
              <a:buFontTx/>
              <a:buChar char="•"/>
            </a:pPr>
            <a:r>
              <a:rPr lang="en-US" smtClean="0"/>
              <a:t>  Take naps during the day.</a:t>
            </a:r>
          </a:p>
          <a:p>
            <a:pPr>
              <a:lnSpc>
                <a:spcPct val="90000"/>
              </a:lnSpc>
              <a:spcBef>
                <a:spcPct val="10000"/>
              </a:spcBef>
              <a:buFontTx/>
              <a:buChar char="•"/>
            </a:pPr>
            <a:r>
              <a:rPr lang="en-US" smtClean="0"/>
              <a:t>  Accept help from family and friends.</a:t>
            </a:r>
          </a:p>
          <a:p>
            <a:pPr>
              <a:lnSpc>
                <a:spcPct val="90000"/>
              </a:lnSpc>
              <a:spcBef>
                <a:spcPct val="10000"/>
              </a:spcBef>
              <a:buFontTx/>
              <a:buChar char="•"/>
            </a:pPr>
            <a:r>
              <a:rPr lang="en-US" smtClean="0"/>
              <a:t>  Eat small amounts of food many times during the day.</a:t>
            </a:r>
          </a:p>
          <a:p>
            <a:pPr>
              <a:spcBef>
                <a:spcPct val="1000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B41B46A-495A-44BB-A601-E2C254511DE4}" type="slidenum">
              <a:rPr lang="en-CA" smtClean="0">
                <a:latin typeface="Calibri" charset="0"/>
              </a:rPr>
              <a:pPr eaLnBrk="1" fontAlgn="base" hangingPunct="1">
                <a:spcBef>
                  <a:spcPct val="0"/>
                </a:spcBef>
                <a:spcAft>
                  <a:spcPct val="0"/>
                </a:spcAft>
              </a:pPr>
              <a:t>12</a:t>
            </a:fld>
            <a:endParaRPr lang="en-CA" smtClean="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549275" y="4464050"/>
            <a:ext cx="5975350" cy="450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US" smtClean="0"/>
              <a:t>Have you found yourself </a:t>
            </a:r>
            <a:r>
              <a:rPr lang="en-US" b="1" smtClean="0"/>
              <a:t>going to the bathroom more often</a:t>
            </a:r>
            <a:r>
              <a:rPr lang="en-US" smtClean="0"/>
              <a:t> lately? During pregnancy your growing uterus puts pressure on your bladder, while at the same time, your kidneys are producing more urine.</a:t>
            </a:r>
          </a:p>
          <a:p>
            <a:pPr>
              <a:lnSpc>
                <a:spcPct val="90000"/>
              </a:lnSpc>
              <a:spcBef>
                <a:spcPct val="10000"/>
              </a:spcBef>
            </a:pPr>
            <a:r>
              <a:rPr lang="en-US" b="1" smtClean="0"/>
              <a:t>Some helpful tips include:</a:t>
            </a:r>
          </a:p>
          <a:p>
            <a:pPr>
              <a:lnSpc>
                <a:spcPct val="90000"/>
              </a:lnSpc>
              <a:spcBef>
                <a:spcPct val="10000"/>
              </a:spcBef>
              <a:buFontTx/>
              <a:buChar char="•"/>
            </a:pPr>
            <a:r>
              <a:rPr lang="en-US" smtClean="0"/>
              <a:t>  Drink less in the evening.</a:t>
            </a:r>
          </a:p>
          <a:p>
            <a:pPr>
              <a:lnSpc>
                <a:spcPct val="90000"/>
              </a:lnSpc>
              <a:spcBef>
                <a:spcPct val="10000"/>
              </a:spcBef>
              <a:buFontTx/>
              <a:buChar char="•"/>
            </a:pPr>
            <a:r>
              <a:rPr lang="en-US" smtClean="0"/>
              <a:t>  Go to the bathroom every time you have an urge to urinate.</a:t>
            </a:r>
          </a:p>
          <a:p>
            <a:pPr>
              <a:lnSpc>
                <a:spcPct val="90000"/>
              </a:lnSpc>
              <a:spcBef>
                <a:spcPct val="10000"/>
              </a:spcBef>
              <a:buFontTx/>
              <a:buChar char="•"/>
            </a:pPr>
            <a:r>
              <a:rPr lang="en-US" smtClean="0"/>
              <a:t>  Make sure your bladder empties completely.</a:t>
            </a:r>
          </a:p>
          <a:p>
            <a:pPr>
              <a:lnSpc>
                <a:spcPct val="90000"/>
              </a:lnSpc>
              <a:spcBef>
                <a:spcPct val="10000"/>
              </a:spcBef>
              <a:buFontTx/>
              <a:buChar char="•"/>
            </a:pPr>
            <a:r>
              <a:rPr lang="en-US" smtClean="0"/>
              <a:t>  Try Kegel exercises.</a:t>
            </a:r>
          </a:p>
          <a:p>
            <a:pPr>
              <a:lnSpc>
                <a:spcPct val="90000"/>
              </a:lnSpc>
              <a:spcBef>
                <a:spcPct val="10000"/>
              </a:spcBef>
            </a:pPr>
            <a:endParaRPr lang="en-US" smtClean="0"/>
          </a:p>
          <a:p>
            <a:pPr>
              <a:lnSpc>
                <a:spcPct val="90000"/>
              </a:lnSpc>
              <a:spcBef>
                <a:spcPct val="10000"/>
              </a:spcBef>
            </a:pPr>
            <a:r>
              <a:rPr lang="en-US" b="1" i="1" smtClean="0"/>
              <a:t>Kegel exercises</a:t>
            </a:r>
            <a:r>
              <a:rPr lang="en-US" smtClean="0"/>
              <a:t>  provide strength training for the muscles that surround your pelvic floor. Doing a series of Kegel exercises several times a day will strengthen the muscles that stretch during childbirth and may prevent stress incontinence (urine leaking when you cough, sneeze, or laugh). These exercises can be done in any position. To do a Kegel exercise, imagine you are trying to hold back urine and squeeze the muscles that you would use to do that. You can also describe it as sucking fluid through a straw. Don’t hold your breath or tighten your stomach or buttocks. Hold for about 10 seconds. Repeat the </a:t>
            </a:r>
            <a:r>
              <a:rPr lang="en-US" i="1" smtClean="0"/>
              <a:t>squeeze-hold-relax</a:t>
            </a:r>
            <a:r>
              <a:rPr lang="en-US" smtClean="0"/>
              <a:t> routine 12-20 times. (Simkin et al, p.95-96)</a:t>
            </a:r>
          </a:p>
          <a:p>
            <a:pPr>
              <a:lnSpc>
                <a:spcPct val="80000"/>
              </a:lnSpc>
            </a:pPr>
            <a:endParaRPr lang="en-US" smtClean="0"/>
          </a:p>
        </p:txBody>
      </p:sp>
      <p:sp>
        <p:nvSpPr>
          <p:cNvPr id="44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62FC2-76A3-4C3B-90D1-2D527F7906CF}" type="slidenum">
              <a:rPr lang="en-CA" sz="1200">
                <a:latin typeface="Calibri" charset="0"/>
              </a:rPr>
              <a:pPr algn="r" eaLnBrk="1" hangingPunct="1"/>
              <a:t>13</a:t>
            </a:fld>
            <a:endParaRPr lang="en-C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549275" y="4464050"/>
            <a:ext cx="5975350" cy="3852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US" b="1" smtClean="0"/>
              <a:t>Feeling faint</a:t>
            </a:r>
            <a:r>
              <a:rPr lang="en-US" smtClean="0"/>
              <a:t> is common during pregnancy. This feeling is related to your higher hormone levels, changes in blood pressure and circulation system and possibly low blood sugar levels of low iron levels.</a:t>
            </a:r>
          </a:p>
          <a:p>
            <a:pPr>
              <a:lnSpc>
                <a:spcPct val="90000"/>
              </a:lnSpc>
              <a:spcBef>
                <a:spcPct val="10000"/>
              </a:spcBef>
            </a:pPr>
            <a:r>
              <a:rPr lang="en-US" b="1" smtClean="0"/>
              <a:t>Some helpful tips include</a:t>
            </a:r>
            <a:r>
              <a:rPr lang="en-US" smtClean="0"/>
              <a:t>:</a:t>
            </a:r>
          </a:p>
          <a:p>
            <a:pPr marL="282575" lvl="1" indent="-103188">
              <a:lnSpc>
                <a:spcPct val="90000"/>
              </a:lnSpc>
              <a:spcBef>
                <a:spcPct val="10000"/>
              </a:spcBef>
              <a:buFontTx/>
              <a:buChar char="•"/>
            </a:pPr>
            <a:r>
              <a:rPr lang="en-US" smtClean="0"/>
              <a:t>  Take your time when getting up from a sitting or lying position.</a:t>
            </a:r>
          </a:p>
          <a:p>
            <a:pPr marL="282575" lvl="1" indent="-103188">
              <a:lnSpc>
                <a:spcPct val="90000"/>
              </a:lnSpc>
              <a:spcBef>
                <a:spcPct val="10000"/>
              </a:spcBef>
              <a:buFontTx/>
              <a:buChar char="•"/>
            </a:pPr>
            <a:r>
              <a:rPr lang="en-US" smtClean="0"/>
              <a:t>  Eat small frequent, nutritious snacks throughout the day.</a:t>
            </a:r>
          </a:p>
          <a:p>
            <a:pPr marL="282575" lvl="1" indent="-103188">
              <a:lnSpc>
                <a:spcPct val="90000"/>
              </a:lnSpc>
              <a:spcBef>
                <a:spcPct val="10000"/>
              </a:spcBef>
              <a:buFontTx/>
              <a:buChar char="•"/>
            </a:pPr>
            <a:r>
              <a:rPr lang="en-US" smtClean="0"/>
              <a:t>  Contact your health care provider if the feeling does not go away.</a:t>
            </a:r>
          </a:p>
          <a:p>
            <a:pPr marL="282575" lvl="1" indent="-103188">
              <a:lnSpc>
                <a:spcPct val="90000"/>
              </a:lnSpc>
              <a:spcBef>
                <a:spcPct val="10000"/>
              </a:spcBef>
              <a:buFontTx/>
              <a:buChar char="•"/>
            </a:pPr>
            <a:r>
              <a:rPr lang="en-US" smtClean="0"/>
              <a:t>  If you feel faint, sit down and put your head between your knees.</a:t>
            </a:r>
          </a:p>
          <a:p>
            <a:pPr marL="282575" lvl="1" indent="-103188">
              <a:lnSpc>
                <a:spcPct val="90000"/>
              </a:lnSpc>
              <a:spcBef>
                <a:spcPct val="10000"/>
              </a:spcBef>
              <a:buFontTx/>
              <a:buChar char="•"/>
            </a:pPr>
            <a:r>
              <a:rPr lang="en-US" smtClean="0"/>
              <a:t>  Loosen tight clothing and place a cool cloth on your forehead or back of your neck.</a:t>
            </a:r>
          </a:p>
          <a:p>
            <a:pPr marL="282575" lvl="1" indent="-103188">
              <a:lnSpc>
                <a:spcPct val="90000"/>
              </a:lnSpc>
              <a:spcBef>
                <a:spcPct val="10000"/>
              </a:spcBef>
              <a:buFontTx/>
              <a:buChar char="•"/>
            </a:pPr>
            <a:r>
              <a:rPr lang="en-US" smtClean="0"/>
              <a:t>  Eat iron-rich foods.</a:t>
            </a:r>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D2D0C5D-2D9E-4145-BBF2-C4E4CA9EA0EA}" type="slidenum">
              <a:rPr lang="en-CA" sz="1200">
                <a:latin typeface="Calibri" charset="0"/>
              </a:rPr>
              <a:pPr algn="r" eaLnBrk="1" hangingPunct="1"/>
              <a:t>14</a:t>
            </a:fld>
            <a:endParaRPr lang="en-C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549275" y="4284663"/>
            <a:ext cx="6119813"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85000"/>
              </a:lnSpc>
              <a:spcBef>
                <a:spcPct val="10000"/>
              </a:spcBef>
              <a:buFontTx/>
              <a:buChar char="•"/>
            </a:pPr>
            <a:r>
              <a:rPr lang="en-US" smtClean="0"/>
              <a:t>By the middle part of the pregnancy, most women begin to feel more energetic and more settled. You will also notice that your body’s shape and size will begin to change. The hormones of pregnancy may cause some noticeable skin changes such as linea nigra (a brownish vertical line from your navel down to your pubic bone), the mask of pregnancy (cholasma), or darkening of the nipple and areola tissue. </a:t>
            </a:r>
          </a:p>
          <a:p>
            <a:pPr marL="180975" indent="-180975">
              <a:lnSpc>
                <a:spcPct val="85000"/>
              </a:lnSpc>
              <a:spcBef>
                <a:spcPct val="10000"/>
              </a:spcBef>
              <a:buFontTx/>
              <a:buChar char="•"/>
            </a:pPr>
            <a:r>
              <a:rPr lang="en-US" smtClean="0"/>
              <a:t>Your breasts become less tender and may start to secrete colostrum, which is the first breastmilk that is high in nutrients and antibodies. You may have some ligament pain. If you experience headaches, it could be due to dehydration.</a:t>
            </a:r>
          </a:p>
          <a:p>
            <a:pPr marL="180975" indent="-180975">
              <a:lnSpc>
                <a:spcPct val="85000"/>
              </a:lnSpc>
              <a:spcBef>
                <a:spcPct val="10000"/>
              </a:spcBef>
              <a:buFontTx/>
              <a:buChar char="•"/>
            </a:pPr>
            <a:r>
              <a:rPr lang="en-US" smtClean="0"/>
              <a:t>You may have noticed that your gums bleed more easily. Consider using a soft bristle toothbrush if that is the case. It is important to practice good oral hygiene and to continue to visit your dentist regularly. Research reveals that pregnant women with tooth decay and gum disease are at higher risk for preterm delivery. If you do not have access to a dentist, call your local public health department.</a:t>
            </a:r>
          </a:p>
          <a:p>
            <a:pPr marL="180975" indent="-180975">
              <a:lnSpc>
                <a:spcPct val="85000"/>
              </a:lnSpc>
              <a:spcBef>
                <a:spcPct val="10000"/>
              </a:spcBef>
              <a:buFontTx/>
              <a:buChar char="•"/>
            </a:pPr>
            <a:r>
              <a:rPr lang="en-US" smtClean="0"/>
              <a:t>You may have nosebleeds, especially in the winter when the air is dry. A humidifier may help.</a:t>
            </a:r>
          </a:p>
          <a:p>
            <a:pPr marL="180975" indent="-180975">
              <a:lnSpc>
                <a:spcPct val="85000"/>
              </a:lnSpc>
              <a:spcBef>
                <a:spcPct val="10000"/>
              </a:spcBef>
            </a:pPr>
            <a:r>
              <a:rPr lang="en-US" b="1" smtClean="0"/>
              <a:t>Some helpful tips include:</a:t>
            </a:r>
          </a:p>
          <a:p>
            <a:pPr marL="180975" indent="-180975">
              <a:lnSpc>
                <a:spcPct val="85000"/>
              </a:lnSpc>
              <a:spcBef>
                <a:spcPct val="10000"/>
              </a:spcBef>
              <a:buFontTx/>
              <a:buChar char="•"/>
            </a:pPr>
            <a:r>
              <a:rPr lang="en-US" smtClean="0"/>
              <a:t>Brush your teeth at least twice a day and floss once a day.</a:t>
            </a:r>
          </a:p>
          <a:p>
            <a:pPr marL="180975" indent="-180975">
              <a:lnSpc>
                <a:spcPct val="85000"/>
              </a:lnSpc>
              <a:spcBef>
                <a:spcPct val="10000"/>
              </a:spcBef>
              <a:buFontTx/>
              <a:buChar char="•"/>
            </a:pPr>
            <a:r>
              <a:rPr lang="en-US" smtClean="0"/>
              <a:t>Limit foods that are sugary or stick to your teeth.</a:t>
            </a:r>
          </a:p>
          <a:p>
            <a:pPr marL="180975" indent="-180975">
              <a:lnSpc>
                <a:spcPct val="85000"/>
              </a:lnSpc>
              <a:spcBef>
                <a:spcPct val="10000"/>
              </a:spcBef>
              <a:buFontTx/>
              <a:buChar char="•"/>
            </a:pPr>
            <a:r>
              <a:rPr lang="en-US" smtClean="0"/>
              <a:t>If you experience frequent vomiting, rinse your mouth with water to minimize erosion of tooth enamel.</a:t>
            </a:r>
          </a:p>
          <a:p>
            <a:pPr marL="180975" indent="-180975">
              <a:lnSpc>
                <a:spcPct val="85000"/>
              </a:lnSpc>
              <a:spcBef>
                <a:spcPct val="10000"/>
              </a:spcBef>
              <a:buFontTx/>
              <a:buChar char="•"/>
            </a:pPr>
            <a:r>
              <a:rPr lang="en-US" smtClean="0"/>
              <a:t>See a dentist at least once during your pregnancy.</a:t>
            </a:r>
          </a:p>
          <a:p>
            <a:pPr marL="180975" indent="-180975">
              <a:lnSpc>
                <a:spcPct val="85000"/>
              </a:lnSpc>
              <a:spcBef>
                <a:spcPct val="10000"/>
              </a:spcBef>
              <a:buFontTx/>
              <a:buChar char="•"/>
            </a:pPr>
            <a:r>
              <a:rPr lang="en-US" smtClean="0"/>
              <a:t>Remember to tell the dentist that you are pregnant.</a:t>
            </a:r>
          </a:p>
          <a:p>
            <a:pPr marL="180975" indent="-180975">
              <a:lnSpc>
                <a:spcPct val="85000"/>
              </a:lnSpc>
              <a:spcBef>
                <a:spcPct val="10000"/>
              </a:spcBef>
              <a:buFontTx/>
              <a:buChar char="•"/>
            </a:pPr>
            <a:r>
              <a:rPr lang="en-US" smtClean="0"/>
              <a:t>Drink lots of fluids, especially water.</a:t>
            </a:r>
          </a:p>
          <a:p>
            <a:pPr marL="180975" indent="-180975">
              <a:lnSpc>
                <a:spcPct val="85000"/>
              </a:lnSpc>
              <a:spcBef>
                <a:spcPct val="10000"/>
              </a:spcBef>
              <a:buFontTx/>
              <a:buChar char="•"/>
            </a:pPr>
            <a:r>
              <a:rPr lang="en-US" smtClean="0"/>
              <a:t>Do </a:t>
            </a:r>
            <a:r>
              <a:rPr lang="en-US" b="1" i="1" smtClean="0"/>
              <a:t>pelvic tilts</a:t>
            </a:r>
            <a:r>
              <a:rPr lang="en-US" smtClean="0"/>
              <a:t> throughout the day to strengthen abdominal muscles and relieve back pain (flatten your lower back by pulling in your stomach and buttocks).</a:t>
            </a:r>
          </a:p>
          <a:p>
            <a:pPr marL="180975" indent="-180975">
              <a:lnSpc>
                <a:spcPct val="85000"/>
              </a:lnSpc>
              <a:spcBef>
                <a:spcPct val="10000"/>
              </a:spcBef>
              <a:buFontTx/>
              <a:buChar char="•"/>
            </a:pPr>
            <a:r>
              <a:rPr lang="en-US" smtClean="0"/>
              <a:t>Check your posture, and use good body mechanics, when lifting, standing and sitting.</a:t>
            </a:r>
          </a:p>
        </p:txBody>
      </p:sp>
      <p:sp>
        <p:nvSpPr>
          <p:cNvPr id="460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05A7487-E88E-4EFD-9ACC-BB8379689BCC}" type="slidenum">
              <a:rPr lang="en-CA" sz="1200">
                <a:latin typeface="Calibri" charset="0"/>
              </a:rPr>
              <a:pPr algn="r" eaLnBrk="1" hangingPunct="1"/>
              <a:t>15</a:t>
            </a:fld>
            <a:endParaRPr lang="en-C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685800" y="4343400"/>
            <a:ext cx="5695950" cy="440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CA" smtClean="0"/>
              <a:t>The third trimester is the time when changes occur in preparation for labour, birth, and breastfeeding. Hormonal changes cause the cervix to soften and the uterus to become more responsive to oxytocin, which stimulates contractions and initiates labour. You may notice that your uterus tightens and relaxes often at the end of your pregnancy. These practice contractions are known as </a:t>
            </a:r>
            <a:r>
              <a:rPr lang="en-CA" i="1" smtClean="0"/>
              <a:t>Braxton-Hicks</a:t>
            </a:r>
            <a:r>
              <a:rPr lang="en-CA" smtClean="0"/>
              <a:t> contractions. Unlike the contractions you feel during true labour, these contractions are irregular and do not cause changes to the cervix. </a:t>
            </a:r>
          </a:p>
          <a:p>
            <a:pPr marL="180975" indent="-180975">
              <a:lnSpc>
                <a:spcPct val="90000"/>
              </a:lnSpc>
              <a:spcBef>
                <a:spcPct val="10000"/>
              </a:spcBef>
              <a:buFontTx/>
              <a:buChar char="•"/>
            </a:pPr>
            <a:r>
              <a:rPr lang="en-CA" smtClean="0"/>
              <a:t>As your baby grows, your uterus expands and puts more pressure on the blood vessels, the bladder, and the pelvic ligaments. This may cause swelling of your ankles and feet, varicose veins in your legs, an increased urge to urinate, and back discomfort. At the same time, you may also experience shortness of breath, indigestion, and heartburn because your baby is pressing against your lungs and other organs. </a:t>
            </a:r>
          </a:p>
          <a:p>
            <a:pPr marL="180975" indent="-180975">
              <a:lnSpc>
                <a:spcPct val="90000"/>
              </a:lnSpc>
              <a:spcBef>
                <a:spcPct val="10000"/>
              </a:spcBef>
              <a:buFontTx/>
              <a:buChar char="•"/>
            </a:pPr>
            <a:r>
              <a:rPr lang="en-CA" smtClean="0"/>
              <a:t>Your breathing improves by the end of the third trimester as he drops into position in preparation for birth (lightening). </a:t>
            </a:r>
          </a:p>
          <a:p>
            <a:pPr marL="180975" indent="-180975">
              <a:lnSpc>
                <a:spcPct val="90000"/>
              </a:lnSpc>
              <a:spcBef>
                <a:spcPct val="10000"/>
              </a:spcBef>
            </a:pPr>
            <a:r>
              <a:rPr lang="en-CA" b="1" smtClean="0"/>
              <a:t>Some helpful tips include:</a:t>
            </a:r>
          </a:p>
          <a:p>
            <a:pPr marL="180975" indent="-180975">
              <a:lnSpc>
                <a:spcPct val="90000"/>
              </a:lnSpc>
              <a:spcBef>
                <a:spcPct val="10000"/>
              </a:spcBef>
              <a:buFontTx/>
              <a:buChar char="•"/>
            </a:pPr>
            <a:r>
              <a:rPr lang="en-CA" smtClean="0"/>
              <a:t>Eat smaller amounts more often during the day and do not drink fluids with meals, but 20-30 minutes after.</a:t>
            </a:r>
          </a:p>
          <a:p>
            <a:pPr marL="180975" indent="-180975">
              <a:lnSpc>
                <a:spcPct val="90000"/>
              </a:lnSpc>
              <a:spcBef>
                <a:spcPct val="10000"/>
              </a:spcBef>
              <a:buFontTx/>
              <a:buChar char="•"/>
            </a:pPr>
            <a:r>
              <a:rPr lang="en-CA" smtClean="0"/>
              <a:t>Avoid long periods or sitting or standing and put your feet up throughout the day.</a:t>
            </a:r>
          </a:p>
          <a:p>
            <a:pPr marL="180975" indent="-180975">
              <a:lnSpc>
                <a:spcPct val="90000"/>
              </a:lnSpc>
              <a:spcBef>
                <a:spcPct val="10000"/>
              </a:spcBef>
              <a:buFontTx/>
              <a:buChar char="•"/>
            </a:pPr>
            <a:r>
              <a:rPr lang="en-CA" smtClean="0"/>
              <a:t>Stretch your legs by bending your ankle and pointing your toes towards your nose. This will help relieve foot cramps.</a:t>
            </a:r>
          </a:p>
          <a:p>
            <a:pPr marL="180975" indent="-180975">
              <a:lnSpc>
                <a:spcPct val="90000"/>
              </a:lnSpc>
              <a:spcBef>
                <a:spcPct val="10000"/>
              </a:spcBef>
              <a:buFontTx/>
              <a:buChar char="•"/>
            </a:pPr>
            <a:r>
              <a:rPr lang="en-CA" smtClean="0"/>
              <a:t>Sleep with your head propped on two or more pillows. It is preferable to sleep on your side or tilted to one side (with the back wedged at 45 degree and propped with a pillow), to facilitate the blood flow.</a:t>
            </a:r>
          </a:p>
          <a:p>
            <a:pPr marL="180975" indent="-180975">
              <a:lnSpc>
                <a:spcPct val="90000"/>
              </a:lnSpc>
              <a:spcBef>
                <a:spcPct val="10000"/>
              </a:spcBef>
              <a:buFontTx/>
              <a:buChar char="•"/>
            </a:pPr>
            <a:r>
              <a:rPr lang="en-CA" smtClean="0"/>
              <a:t>Avoid fried, spicy food and do not lie down right after eating.</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6E96DDB-E896-4675-94A1-9F30EE86968F}" type="slidenum">
              <a:rPr lang="en-CA" smtClean="0">
                <a:latin typeface="Calibri" charset="0"/>
              </a:rPr>
              <a:pPr eaLnBrk="1" fontAlgn="base" hangingPunct="1">
                <a:spcBef>
                  <a:spcPct val="0"/>
                </a:spcBef>
                <a:spcAft>
                  <a:spcPct val="0"/>
                </a:spcAft>
              </a:pPr>
              <a:t>16</a:t>
            </a:fld>
            <a:endParaRPr lang="en-CA" smtClean="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US" dirty="0" smtClean="0"/>
              <a:t>Be sure to contact your healthcare provider or go to your local hospital if you experience any of the following symptoms </a:t>
            </a:r>
            <a:r>
              <a:rPr lang="en-US" i="1" dirty="0" smtClean="0"/>
              <a:t>at any time</a:t>
            </a:r>
            <a:r>
              <a:rPr lang="en-US" dirty="0" smtClean="0"/>
              <a:t> throughout your pregnancy.</a:t>
            </a:r>
          </a:p>
          <a:p>
            <a:pPr marL="180975" indent="-180975">
              <a:lnSpc>
                <a:spcPct val="90000"/>
              </a:lnSpc>
              <a:spcBef>
                <a:spcPct val="10000"/>
              </a:spcBef>
              <a:buFontTx/>
              <a:buChar char="•"/>
            </a:pPr>
            <a:r>
              <a:rPr lang="en-US" dirty="0" smtClean="0"/>
              <a:t>Indicate that there are additional warning signs. Refer participants to </a:t>
            </a:r>
            <a:r>
              <a:rPr lang="en-US" i="1" dirty="0" smtClean="0"/>
              <a:t>Preterm </a:t>
            </a:r>
            <a:r>
              <a:rPr lang="en-US" i="1" dirty="0" err="1" smtClean="0"/>
              <a:t>Labour</a:t>
            </a:r>
            <a:r>
              <a:rPr lang="en-US" i="1" dirty="0" smtClean="0"/>
              <a:t> Signs &amp; Symptoms--</a:t>
            </a:r>
            <a:r>
              <a:rPr lang="en-US" dirty="0" smtClean="0"/>
              <a:t>Best Start Resource Centre, February 2009.</a:t>
            </a:r>
          </a:p>
          <a:p>
            <a:pPr marL="180975" indent="-180975">
              <a:lnSpc>
                <a:spcPct val="90000"/>
              </a:lnSpc>
              <a:spcBef>
                <a:spcPct val="10000"/>
              </a:spcBef>
            </a:pPr>
            <a:endParaRPr lang="en-US" dirty="0" smtClean="0"/>
          </a:p>
          <a:p>
            <a:pPr marL="180975" indent="-180975">
              <a:lnSpc>
                <a:spcPct val="90000"/>
              </a:lnSpc>
              <a:spcBef>
                <a:spcPct val="10000"/>
              </a:spcBef>
            </a:pPr>
            <a:r>
              <a:rPr lang="en-CA" b="1" dirty="0" smtClean="0"/>
              <a:t>Additional notes:</a:t>
            </a:r>
          </a:p>
          <a:p>
            <a:pPr marL="180975" indent="-180975">
              <a:lnSpc>
                <a:spcPct val="90000"/>
              </a:lnSpc>
              <a:spcBef>
                <a:spcPct val="10000"/>
              </a:spcBef>
              <a:buFontTx/>
              <a:buChar char="•"/>
            </a:pPr>
            <a:r>
              <a:rPr lang="en-CA" dirty="0" smtClean="0"/>
              <a:t>Decrease in babies movement is a cause for concern after 28 weeks because there is no reliable evidence to suggest that there is any regular pattern in a baby’s movement before that time.</a:t>
            </a:r>
          </a:p>
          <a:p>
            <a:pPr marL="180975" indent="-180975">
              <a:lnSpc>
                <a:spcPct val="90000"/>
              </a:lnSpc>
              <a:spcBef>
                <a:spcPct val="10000"/>
              </a:spcBef>
              <a:buFontTx/>
              <a:buChar char="•"/>
            </a:pPr>
            <a:r>
              <a:rPr lang="en-CA" dirty="0" smtClean="0"/>
              <a:t>Regular contractions of the uterus are a cause for concern before 37 weeks.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9D7A0CD-9681-49BE-B372-6A17AD5AF2FE}" type="slidenum">
              <a:rPr lang="en-CA" smtClean="0">
                <a:latin typeface="Calibri" charset="0"/>
              </a:rPr>
              <a:pPr eaLnBrk="1" fontAlgn="base" hangingPunct="1">
                <a:spcBef>
                  <a:spcPct val="0"/>
                </a:spcBef>
                <a:spcAft>
                  <a:spcPct val="0"/>
                </a:spcAft>
              </a:pPr>
              <a:t>17</a:t>
            </a:fld>
            <a:endParaRPr lang="en-CA" smtClean="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25538" y="8270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685800" y="4343400"/>
            <a:ext cx="57673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85000"/>
              </a:lnSpc>
              <a:spcBef>
                <a:spcPct val="10000"/>
              </a:spcBef>
              <a:buFontTx/>
              <a:buChar char="•"/>
            </a:pPr>
            <a:r>
              <a:rPr lang="en-US" dirty="0" smtClean="0"/>
              <a:t>Pregnancy is a time of transition and preparation. Your body, as well as your perspective of life is changing. Some questions you may be asking yourself may include: How is this baby going to change our relationship and our life? What kind of parent will I be? Why am I happy one minute and crying the next?</a:t>
            </a:r>
          </a:p>
          <a:p>
            <a:pPr marL="180975" indent="-180975">
              <a:lnSpc>
                <a:spcPct val="85000"/>
              </a:lnSpc>
              <a:spcBef>
                <a:spcPct val="10000"/>
              </a:spcBef>
              <a:buFontTx/>
              <a:buChar char="•"/>
            </a:pPr>
            <a:r>
              <a:rPr lang="en-US" dirty="0" smtClean="0"/>
              <a:t>Your mood swings are directly related to your changing hormone levels. Mood swings are most common during the first trimester (6</a:t>
            </a:r>
            <a:r>
              <a:rPr lang="en-US" baseline="30000" dirty="0" smtClean="0"/>
              <a:t>th</a:t>
            </a:r>
            <a:r>
              <a:rPr lang="en-US" dirty="0" smtClean="0"/>
              <a:t>-10</a:t>
            </a:r>
            <a:r>
              <a:rPr lang="en-US" baseline="30000" dirty="0" smtClean="0"/>
              <a:t>th</a:t>
            </a:r>
            <a:r>
              <a:rPr lang="en-US" dirty="0" smtClean="0"/>
              <a:t> week) and then again in the third trimester. </a:t>
            </a:r>
          </a:p>
          <a:p>
            <a:pPr marL="180975" indent="-180975">
              <a:lnSpc>
                <a:spcPct val="85000"/>
              </a:lnSpc>
              <a:spcBef>
                <a:spcPct val="10000"/>
              </a:spcBef>
              <a:buFontTx/>
              <a:buChar char="•"/>
            </a:pPr>
            <a:r>
              <a:rPr lang="en-US" dirty="0" smtClean="0"/>
              <a:t>While heightened emotions are normal in pregnancy, there may be times when they interfere with your daily life and relationships. Consider these questions and talk to your health care provider if you answer yes to any of them (see slide). </a:t>
            </a:r>
          </a:p>
          <a:p>
            <a:pPr marL="180975" indent="-180975">
              <a:lnSpc>
                <a:spcPct val="85000"/>
              </a:lnSpc>
              <a:spcBef>
                <a:spcPct val="10000"/>
              </a:spcBef>
              <a:buFontTx/>
              <a:buChar char="•"/>
            </a:pPr>
            <a:r>
              <a:rPr lang="en-US" dirty="0" smtClean="0"/>
              <a:t>It is also important to remember that symptoms of depression are often confused with common pregnancy symptoms. For example, sleep disturbances, loss of appetite, and difficulty concentrating may be signs of prenatal anxiety and depression. </a:t>
            </a:r>
          </a:p>
          <a:p>
            <a:pPr marL="180975" indent="-180975">
              <a:lnSpc>
                <a:spcPct val="85000"/>
              </a:lnSpc>
              <a:spcBef>
                <a:spcPct val="10000"/>
              </a:spcBef>
              <a:buFontTx/>
              <a:buChar char="•"/>
            </a:pPr>
            <a:r>
              <a:rPr lang="en-US" dirty="0" smtClean="0"/>
              <a:t>About 10% of pregnant women require some type of assistance for prenatal depression and anxiety (pg. </a:t>
            </a:r>
            <a:r>
              <a:rPr lang="en-US" i="1" dirty="0" smtClean="0"/>
              <a:t>3—Creating Circles of Support</a:t>
            </a:r>
            <a:r>
              <a:rPr lang="en-US" dirty="0" smtClean="0"/>
              <a:t>). </a:t>
            </a:r>
          </a:p>
          <a:p>
            <a:pPr marL="180975" indent="-180975">
              <a:lnSpc>
                <a:spcPct val="85000"/>
              </a:lnSpc>
              <a:spcBef>
                <a:spcPct val="10000"/>
              </a:spcBef>
            </a:pPr>
            <a:endParaRPr lang="en-US" dirty="0" smtClean="0"/>
          </a:p>
          <a:p>
            <a:pPr marL="180975" indent="-180975">
              <a:lnSpc>
                <a:spcPct val="85000"/>
              </a:lnSpc>
              <a:spcBef>
                <a:spcPct val="10000"/>
              </a:spcBef>
            </a:pPr>
            <a:r>
              <a:rPr lang="en-US" dirty="0" smtClean="0"/>
              <a:t>Some tips for taking care of your emotional health during pregnancy include: </a:t>
            </a:r>
          </a:p>
          <a:p>
            <a:pPr marL="180975" indent="-180975">
              <a:lnSpc>
                <a:spcPct val="85000"/>
              </a:lnSpc>
              <a:spcBef>
                <a:spcPct val="10000"/>
              </a:spcBef>
              <a:buFontTx/>
              <a:buChar char="•"/>
            </a:pPr>
            <a:r>
              <a:rPr lang="en-US" dirty="0" smtClean="0"/>
              <a:t>Stay active and eat well, including good sources of Omega-3 (explained in more detail in module on Healthy Eating). </a:t>
            </a:r>
          </a:p>
          <a:p>
            <a:pPr marL="180975" indent="-180975">
              <a:lnSpc>
                <a:spcPct val="85000"/>
              </a:lnSpc>
              <a:spcBef>
                <a:spcPct val="10000"/>
              </a:spcBef>
              <a:buFontTx/>
              <a:buChar char="•"/>
            </a:pPr>
            <a:r>
              <a:rPr lang="en-US" dirty="0" smtClean="0"/>
              <a:t>Exercise not only helps with mood but is a good way at managing stress.</a:t>
            </a:r>
          </a:p>
          <a:p>
            <a:pPr marL="180975" indent="-180975">
              <a:lnSpc>
                <a:spcPct val="85000"/>
              </a:lnSpc>
              <a:spcBef>
                <a:spcPct val="10000"/>
              </a:spcBef>
              <a:buFontTx/>
              <a:buChar char="•"/>
            </a:pPr>
            <a:r>
              <a:rPr lang="en-US" dirty="0" smtClean="0"/>
              <a:t>Take time to relax and rest.</a:t>
            </a:r>
          </a:p>
          <a:p>
            <a:pPr marL="180975" indent="-180975">
              <a:lnSpc>
                <a:spcPct val="85000"/>
              </a:lnSpc>
              <a:spcBef>
                <a:spcPct val="10000"/>
              </a:spcBef>
              <a:buFontTx/>
              <a:buChar char="•"/>
            </a:pPr>
            <a:r>
              <a:rPr lang="en-US" dirty="0" smtClean="0"/>
              <a:t>Avoid stressful situations and people.</a:t>
            </a:r>
          </a:p>
          <a:p>
            <a:pPr marL="180975" indent="-180975">
              <a:lnSpc>
                <a:spcPct val="85000"/>
              </a:lnSpc>
              <a:spcBef>
                <a:spcPct val="10000"/>
              </a:spcBef>
              <a:buFontTx/>
              <a:buChar char="•"/>
            </a:pPr>
            <a:r>
              <a:rPr lang="en-US" dirty="0" smtClean="0"/>
              <a:t>Share your thoughts and feelings with someone you trust (pgs. 66-67 </a:t>
            </a:r>
            <a:r>
              <a:rPr lang="en-US" i="1" dirty="0" smtClean="0"/>
              <a:t>Healthy Beginnings</a:t>
            </a:r>
            <a:r>
              <a:rPr lang="en-US" dirty="0" smtClean="0"/>
              <a:t>). </a:t>
            </a:r>
          </a:p>
          <a:p>
            <a:pPr marL="180975" indent="-180975">
              <a:lnSpc>
                <a:spcPct val="85000"/>
              </a:lnSpc>
              <a:spcBef>
                <a:spcPct val="10000"/>
              </a:spcBef>
              <a:buFontTx/>
              <a:buChar char="•"/>
            </a:pPr>
            <a:r>
              <a:rPr lang="en-US" dirty="0" smtClean="0"/>
              <a:t>Be honest with your health care provider about your feelings throughout your pregnancy.</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ADF7467-B1F8-4744-89EC-5193346818AD}" type="slidenum">
              <a:rPr lang="en-CA" smtClean="0">
                <a:latin typeface="Calibri" charset="0"/>
              </a:rPr>
              <a:pPr eaLnBrk="1" fontAlgn="base" hangingPunct="1">
                <a:spcBef>
                  <a:spcPct val="0"/>
                </a:spcBef>
                <a:spcAft>
                  <a:spcPct val="0"/>
                </a:spcAft>
              </a:pPr>
              <a:t>18</a:t>
            </a:fld>
            <a:endParaRPr lang="en-CA" smtClean="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692150" y="4343400"/>
            <a:ext cx="5832475"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tabLst>
                <a:tab pos="0" algn="l"/>
              </a:tabLst>
            </a:pPr>
            <a:r>
              <a:rPr lang="en-US" b="1" smtClean="0"/>
              <a:t>Suggested Activity</a:t>
            </a:r>
            <a:r>
              <a:rPr lang="en-US" smtClean="0"/>
              <a:t>: </a:t>
            </a:r>
          </a:p>
          <a:p>
            <a:pPr>
              <a:lnSpc>
                <a:spcPct val="90000"/>
              </a:lnSpc>
              <a:spcBef>
                <a:spcPct val="10000"/>
              </a:spcBef>
              <a:tabLst>
                <a:tab pos="0" algn="l"/>
              </a:tabLst>
            </a:pPr>
            <a:r>
              <a:rPr lang="en-US" smtClean="0"/>
              <a:t>Think about the moment your partner told you she was pregnant…what is the one word that describes your feelings or reaction at that moment? Go around the room and ask each partner to answer this question. Note the variety of answers and summarize the range of emotions and concerns expressed</a:t>
            </a:r>
            <a:r>
              <a:rPr lang="en-US" i="1" smtClean="0"/>
              <a:t>. </a:t>
            </a:r>
            <a:r>
              <a:rPr lang="en-US" smtClean="0"/>
              <a:t>Acknowledge that partners have different concerns and emotions about becoming a parent as compared to expectant mothers. </a:t>
            </a:r>
          </a:p>
          <a:p>
            <a:pPr>
              <a:lnSpc>
                <a:spcPct val="90000"/>
              </a:lnSpc>
              <a:spcBef>
                <a:spcPct val="10000"/>
              </a:spcBef>
              <a:tabLst>
                <a:tab pos="0" algn="l"/>
              </a:tabLst>
            </a:pPr>
            <a:endParaRPr lang="en-US" b="1" smtClean="0"/>
          </a:p>
          <a:p>
            <a:pPr>
              <a:lnSpc>
                <a:spcPct val="90000"/>
              </a:lnSpc>
              <a:spcBef>
                <a:spcPct val="10000"/>
              </a:spcBef>
              <a:tabLst>
                <a:tab pos="0" algn="l"/>
              </a:tabLst>
            </a:pPr>
            <a:r>
              <a:rPr lang="en-US" b="1" smtClean="0"/>
              <a:t>Alternative Activities: </a:t>
            </a:r>
          </a:p>
          <a:p>
            <a:pPr marL="273050" lvl="1" indent="-93663">
              <a:lnSpc>
                <a:spcPct val="90000"/>
              </a:lnSpc>
              <a:spcBef>
                <a:spcPct val="10000"/>
              </a:spcBef>
              <a:buFontTx/>
              <a:buChar char="•"/>
              <a:tabLst>
                <a:tab pos="0" algn="l"/>
              </a:tabLst>
            </a:pPr>
            <a:r>
              <a:rPr lang="en-US" smtClean="0"/>
              <a:t>Divide group into future moms and partners. Have the partners identify their reactions or feelings  to the pregnancy; have pregnant women identify changes and emotions they have noticed in their partner. The groups can record their answers on flip chart paper. This allows for partners to feel comfortable in sharing without being concerned that their expectant partner will hear.</a:t>
            </a:r>
          </a:p>
          <a:p>
            <a:pPr marL="273050" lvl="1" indent="-93663">
              <a:lnSpc>
                <a:spcPct val="90000"/>
              </a:lnSpc>
              <a:spcBef>
                <a:spcPct val="10000"/>
              </a:spcBef>
              <a:buFontTx/>
              <a:buChar char="•"/>
              <a:tabLst>
                <a:tab pos="0" algn="l"/>
              </a:tabLst>
            </a:pPr>
            <a:r>
              <a:rPr lang="en-US" smtClean="0"/>
              <a:t>Another option is to list a variety of reactions, concerns on different pieces of paper around the room;  give pregnant women one colour of post-it dots/stickers and partners a different colour.  Have them place their dots on the feelings or concerns that they had. This is a very visual way for parents to see the common feelings or concerns without opening having to share theirs in a group. Include some of the physical reactions that partners may experience during pregnancy (i.e., Couvade syndrome, which may begin during the second trimester and increase in 3</a:t>
            </a:r>
            <a:r>
              <a:rPr lang="en-US" baseline="30000" smtClean="0"/>
              <a:t>rd</a:t>
            </a:r>
            <a:r>
              <a:rPr lang="en-US" smtClean="0"/>
              <a:t> trimester for some men).</a:t>
            </a:r>
          </a:p>
          <a:p>
            <a:pPr marL="273050" lvl="1" indent="-93663">
              <a:lnSpc>
                <a:spcPct val="90000"/>
              </a:lnSpc>
              <a:spcBef>
                <a:spcPct val="10000"/>
              </a:spcBef>
              <a:buFontTx/>
              <a:buChar char="•"/>
              <a:tabLst>
                <a:tab pos="0" algn="l"/>
              </a:tabLst>
            </a:pPr>
            <a:r>
              <a:rPr lang="en-US" smtClean="0"/>
              <a:t>As homework, have partners/support persons and pregnant women share their concerns feelings with each other.</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0D5ECE1-EBBF-4055-BAA4-2E89B55BD2DF}" type="slidenum">
              <a:rPr lang="en-CA" smtClean="0">
                <a:latin typeface="Calibri" charset="0"/>
              </a:rPr>
              <a:pPr eaLnBrk="1" fontAlgn="base" hangingPunct="1">
                <a:spcBef>
                  <a:spcPct val="0"/>
                </a:spcBef>
                <a:spcAft>
                  <a:spcPct val="0"/>
                </a:spcAft>
              </a:pPr>
              <a:t>19</a:t>
            </a:fld>
            <a:endParaRPr lang="en-CA" smtClean="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620713" y="4284663"/>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CA" dirty="0" smtClean="0"/>
              <a:t>Pregnancy is a time of change for everyone - mother, baby, partner and relationships. From the time of conception to the delivery of your baby, your body will go through an exciting transformation. Your baby will grow from two single cells into a unique little person with her own distinct personality and characteristics. From the time of conception, her eye colour, hair colour, height, and general temperament are predetermined.  </a:t>
            </a:r>
          </a:p>
          <a:p>
            <a:pPr marL="180975" indent="-180975">
              <a:lnSpc>
                <a:spcPct val="90000"/>
              </a:lnSpc>
              <a:spcBef>
                <a:spcPct val="10000"/>
              </a:spcBef>
              <a:buFontTx/>
              <a:buChar char="•"/>
            </a:pPr>
            <a:r>
              <a:rPr lang="en-CA" dirty="0" smtClean="0"/>
              <a:t>In this session, we will review pregnancy timelines, how your baby grows, some common physical discomforts and emotional changes, partner adjustments, and where to get help in your community. </a:t>
            </a:r>
          </a:p>
          <a:p>
            <a:pPr lvl="2" eaLnBrk="1" hangingPunct="1">
              <a:lnSpc>
                <a:spcPct val="90000"/>
              </a:lnSpc>
              <a:spcBef>
                <a:spcPct val="10000"/>
              </a:spcBef>
              <a:buClr>
                <a:srgbClr val="006666"/>
              </a:buClr>
              <a:buSzPct val="80000"/>
            </a:pPr>
            <a:endParaRPr lang="en-C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D198828-CD17-45C1-9FF4-C8FDAC912900}" type="slidenum">
              <a:rPr lang="en-CA" smtClean="0">
                <a:latin typeface="Calibri" charset="0"/>
              </a:rPr>
              <a:pPr eaLnBrk="1" fontAlgn="base" hangingPunct="1">
                <a:spcBef>
                  <a:spcPct val="0"/>
                </a:spcBef>
                <a:spcAft>
                  <a:spcPct val="0"/>
                </a:spcAft>
              </a:pPr>
              <a:t>2</a:t>
            </a:fld>
            <a:endParaRPr lang="en-CA" smtClean="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92150" y="4343400"/>
            <a:ext cx="5832475"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tabLst>
                <a:tab pos="0" algn="l"/>
              </a:tabLst>
            </a:pPr>
            <a:r>
              <a:rPr lang="en-US" smtClean="0"/>
              <a:t>Waiting for parenthood is an emotional experience.  At times you may feel proud and confident, while at other times you feel helpless and uncertain about the future. It is important to talk to your pregnant partner or your close friends about these changes to your life and relationships. </a:t>
            </a:r>
          </a:p>
          <a:p>
            <a:pPr>
              <a:lnSpc>
                <a:spcPct val="90000"/>
              </a:lnSpc>
              <a:spcBef>
                <a:spcPct val="10000"/>
              </a:spcBef>
              <a:tabLst>
                <a:tab pos="0" algn="l"/>
              </a:tabLst>
            </a:pPr>
            <a:r>
              <a:rPr lang="en-US" smtClean="0"/>
              <a:t>During the pregnancy, partners may…. </a:t>
            </a:r>
          </a:p>
          <a:p>
            <a:pPr marL="273050" lvl="1" indent="-93663">
              <a:lnSpc>
                <a:spcPct val="90000"/>
              </a:lnSpc>
              <a:spcBef>
                <a:spcPct val="10000"/>
              </a:spcBef>
              <a:buFontTx/>
              <a:buChar char="•"/>
              <a:tabLst>
                <a:tab pos="0" algn="l"/>
              </a:tabLst>
            </a:pPr>
            <a:r>
              <a:rPr lang="en-US" smtClean="0"/>
              <a:t>Feel a loss of freedom and increased sense of responsibility.</a:t>
            </a:r>
          </a:p>
          <a:p>
            <a:pPr marL="273050" lvl="1" indent="-93663">
              <a:lnSpc>
                <a:spcPct val="90000"/>
              </a:lnSpc>
              <a:spcBef>
                <a:spcPct val="10000"/>
              </a:spcBef>
              <a:buFontTx/>
              <a:buChar char="•"/>
              <a:tabLst>
                <a:tab pos="0" algn="l"/>
              </a:tabLst>
            </a:pPr>
            <a:r>
              <a:rPr lang="en-US" smtClean="0"/>
              <a:t>Think about life, immortality, and pride at continuing the family for another generation.</a:t>
            </a:r>
          </a:p>
          <a:p>
            <a:pPr marL="273050" lvl="1" indent="-93663">
              <a:lnSpc>
                <a:spcPct val="90000"/>
              </a:lnSpc>
              <a:spcBef>
                <a:spcPct val="10000"/>
              </a:spcBef>
              <a:buFontTx/>
              <a:buChar char="•"/>
              <a:tabLst>
                <a:tab pos="0" algn="l"/>
              </a:tabLst>
            </a:pPr>
            <a:r>
              <a:rPr lang="en-US" smtClean="0"/>
              <a:t>Evaluate their job and financial situation.</a:t>
            </a:r>
          </a:p>
          <a:p>
            <a:pPr marL="273050" lvl="1" indent="-93663">
              <a:lnSpc>
                <a:spcPct val="90000"/>
              </a:lnSpc>
              <a:spcBef>
                <a:spcPct val="10000"/>
              </a:spcBef>
              <a:buFontTx/>
              <a:buChar char="•"/>
              <a:tabLst>
                <a:tab pos="0" algn="l"/>
              </a:tabLst>
            </a:pPr>
            <a:r>
              <a:rPr lang="en-US" smtClean="0"/>
              <a:t>Become protective of their pregnant partner.</a:t>
            </a:r>
          </a:p>
          <a:p>
            <a:pPr marL="273050" lvl="1" indent="-93663">
              <a:lnSpc>
                <a:spcPct val="90000"/>
              </a:lnSpc>
              <a:spcBef>
                <a:spcPct val="10000"/>
              </a:spcBef>
              <a:buFontTx/>
              <a:buChar char="•"/>
              <a:tabLst>
                <a:tab pos="0" algn="l"/>
              </a:tabLst>
            </a:pPr>
            <a:r>
              <a:rPr lang="en-US" smtClean="0"/>
              <a:t>Feel “left out” and not part of the pregnancy.</a:t>
            </a:r>
          </a:p>
          <a:p>
            <a:pPr marL="273050" lvl="1" indent="-93663">
              <a:lnSpc>
                <a:spcPct val="90000"/>
              </a:lnSpc>
              <a:spcBef>
                <a:spcPct val="10000"/>
              </a:spcBef>
              <a:buFontTx/>
              <a:buChar char="•"/>
              <a:tabLst>
                <a:tab pos="0" algn="l"/>
              </a:tabLst>
            </a:pPr>
            <a:r>
              <a:rPr lang="en-US" smtClean="0"/>
              <a:t>Feel anxious or worried about their role in labour and delivery.</a:t>
            </a:r>
          </a:p>
          <a:p>
            <a:pPr marL="273050" lvl="1" indent="-93663">
              <a:lnSpc>
                <a:spcPct val="90000"/>
              </a:lnSpc>
              <a:spcBef>
                <a:spcPct val="10000"/>
              </a:spcBef>
              <a:buFontTx/>
              <a:buChar char="•"/>
              <a:tabLst>
                <a:tab pos="0" algn="l"/>
              </a:tabLst>
            </a:pPr>
            <a:r>
              <a:rPr lang="en-US" smtClean="0"/>
              <a:t>Experience “sympathy” discomforts (Couvade Syndrome)--weight gain, cravings, nausea, backaches, etc. </a:t>
            </a:r>
          </a:p>
          <a:p>
            <a:pPr marL="273050" lvl="1" indent="-93663">
              <a:lnSpc>
                <a:spcPct val="90000"/>
              </a:lnSpc>
              <a:spcBef>
                <a:spcPct val="10000"/>
              </a:spcBef>
              <a:buFontTx/>
              <a:buChar char="•"/>
              <a:tabLst>
                <a:tab pos="0" algn="l"/>
              </a:tabLst>
            </a:pPr>
            <a:r>
              <a:rPr lang="en-US" smtClean="0"/>
              <a:t>Feel that pregnant partner is less available to them emotionally, physically, and sexually.</a:t>
            </a:r>
          </a:p>
          <a:p>
            <a:pPr>
              <a:lnSpc>
                <a:spcPct val="90000"/>
              </a:lnSpc>
              <a:spcBef>
                <a:spcPct val="10000"/>
              </a:spcBef>
              <a:tabLst>
                <a:tab pos="0" algn="l"/>
              </a:tabLst>
            </a:pPr>
            <a:r>
              <a:rPr lang="en-US" smtClean="0"/>
              <a:t>Refer to </a:t>
            </a:r>
            <a:r>
              <a:rPr lang="en-US" i="1" smtClean="0"/>
              <a:t>Pregnancy, Childbirth and the Newborn</a:t>
            </a:r>
            <a:r>
              <a:rPr lang="en-US" smtClean="0"/>
              <a:t>, pg.54-58</a:t>
            </a:r>
          </a:p>
        </p:txBody>
      </p:sp>
      <p:sp>
        <p:nvSpPr>
          <p:cNvPr id="51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30FD5DD-CBC7-46E3-B532-A811990BBBBB}" type="slidenum">
              <a:rPr lang="en-CA" sz="1200">
                <a:latin typeface="Calibri" charset="0"/>
              </a:rPr>
              <a:pPr algn="r" eaLnBrk="1" hangingPunct="1"/>
              <a:t>20</a:t>
            </a:fld>
            <a:endParaRPr lang="en-C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685800" y="4343400"/>
            <a:ext cx="5695950" cy="440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CA" smtClean="0"/>
              <a:t>Sexual activity during pregnancy is safe and healthy in most cases. Did you know that intercourse will not hurt the baby because he is protected by the amniotic sac and amniotic fluid? </a:t>
            </a:r>
          </a:p>
          <a:p>
            <a:pPr marL="180975" indent="-180975">
              <a:lnSpc>
                <a:spcPct val="90000"/>
              </a:lnSpc>
              <a:spcBef>
                <a:spcPct val="10000"/>
              </a:spcBef>
              <a:buFontTx/>
              <a:buChar char="•"/>
            </a:pPr>
            <a:r>
              <a:rPr lang="en-CA" smtClean="0"/>
              <a:t>The pregnant woman’s desire and comfort levels change throughout her pregnancy. Some women feel more attractive and enjoy sex more, while others are less interested and feel insecure. In the first trimester, interest in sex is often diminished due to the effects of nausea, breast tenderness and fatigue. </a:t>
            </a:r>
          </a:p>
          <a:p>
            <a:pPr marL="180975" indent="-180975">
              <a:lnSpc>
                <a:spcPct val="90000"/>
              </a:lnSpc>
              <a:spcBef>
                <a:spcPct val="10000"/>
              </a:spcBef>
              <a:buFontTx/>
              <a:buChar char="•"/>
            </a:pPr>
            <a:r>
              <a:rPr lang="en-CA" smtClean="0"/>
              <a:t>As the second trimester progresses, many women feel an increase in sexual desire related to having more energy and fewer physical discomforts and enjoying their “curvy new bodies” (Simkin, p.54). In the last trimester, women may have less desire again due to fatigue and their “growing bellies.” (Simkin, p. 54) </a:t>
            </a:r>
          </a:p>
          <a:p>
            <a:pPr marL="180975" indent="-180975">
              <a:lnSpc>
                <a:spcPct val="90000"/>
              </a:lnSpc>
              <a:spcBef>
                <a:spcPct val="10000"/>
              </a:spcBef>
              <a:buFontTx/>
              <a:buChar char="•"/>
            </a:pPr>
            <a:r>
              <a:rPr lang="en-CA" smtClean="0"/>
              <a:t>Your health care provider may advise you to avoid or limit intercourse if your pregnancy is high risk. </a:t>
            </a:r>
          </a:p>
          <a:p>
            <a:pPr marL="180975" indent="-180975">
              <a:lnSpc>
                <a:spcPct val="90000"/>
              </a:lnSpc>
              <a:spcBef>
                <a:spcPct val="10000"/>
              </a:spcBef>
            </a:pPr>
            <a:r>
              <a:rPr lang="en-CA" smtClean="0"/>
              <a:t>	Reasons may include:</a:t>
            </a:r>
          </a:p>
          <a:p>
            <a:pPr marL="542925" lvl="1" indent="-180975">
              <a:lnSpc>
                <a:spcPct val="90000"/>
              </a:lnSpc>
              <a:spcBef>
                <a:spcPct val="10000"/>
              </a:spcBef>
              <a:buFontTx/>
              <a:buChar char="•"/>
            </a:pPr>
            <a:r>
              <a:rPr lang="en-CA" smtClean="0"/>
              <a:t>Being at risk for preterm labour.</a:t>
            </a:r>
          </a:p>
          <a:p>
            <a:pPr marL="542925" lvl="1" indent="-180975">
              <a:lnSpc>
                <a:spcPct val="90000"/>
              </a:lnSpc>
              <a:spcBef>
                <a:spcPct val="10000"/>
              </a:spcBef>
              <a:buFontTx/>
              <a:buChar char="•"/>
            </a:pPr>
            <a:r>
              <a:rPr lang="en-CA" smtClean="0"/>
              <a:t>Vaginal bleeding. </a:t>
            </a:r>
          </a:p>
          <a:p>
            <a:pPr marL="542925" lvl="1" indent="-180975">
              <a:lnSpc>
                <a:spcPct val="90000"/>
              </a:lnSpc>
              <a:spcBef>
                <a:spcPct val="10000"/>
              </a:spcBef>
              <a:buFontTx/>
              <a:buChar char="•"/>
            </a:pPr>
            <a:r>
              <a:rPr lang="en-CA" smtClean="0"/>
              <a:t>Placenta previa.</a:t>
            </a:r>
          </a:p>
          <a:p>
            <a:pPr marL="542925" lvl="1" indent="-180975">
              <a:lnSpc>
                <a:spcPct val="90000"/>
              </a:lnSpc>
              <a:spcBef>
                <a:spcPct val="10000"/>
              </a:spcBef>
              <a:buFontTx/>
              <a:buChar char="•"/>
            </a:pPr>
            <a:r>
              <a:rPr lang="en-CA" smtClean="0"/>
              <a:t>Leaking of amniotic fluid.</a:t>
            </a:r>
          </a:p>
          <a:p>
            <a:pPr marL="542925" lvl="1" indent="-180975">
              <a:lnSpc>
                <a:spcPct val="90000"/>
              </a:lnSpc>
              <a:spcBef>
                <a:spcPct val="10000"/>
              </a:spcBef>
              <a:buFontTx/>
              <a:buChar char="•"/>
            </a:pPr>
            <a:r>
              <a:rPr lang="en-CA" smtClean="0"/>
              <a:t>You or your partner having a sexually transmitted infection.</a:t>
            </a:r>
          </a:p>
          <a:p>
            <a:pPr marL="180975" indent="-180975">
              <a:lnSpc>
                <a:spcPct val="90000"/>
              </a:lnSpc>
              <a:spcBef>
                <a:spcPct val="10000"/>
              </a:spcBef>
              <a:buFontTx/>
              <a:buChar char="•"/>
            </a:pPr>
            <a:r>
              <a:rPr lang="en-CA" smtClean="0"/>
              <a:t>With all these physical and emotional changes, it is vital to communicate your feelings and desires throughout the pregnancy. Remember that a healthy sexual relationship also includes other forms of intimacy such as cuddling, kissing, massaging, and holding hands.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7FECF9B-9102-4542-8A9F-DDA1D856C5BB}" type="slidenum">
              <a:rPr lang="en-CA" smtClean="0">
                <a:latin typeface="Calibri" charset="0"/>
              </a:rPr>
              <a:pPr eaLnBrk="1" fontAlgn="base" hangingPunct="1">
                <a:spcBef>
                  <a:spcPct val="0"/>
                </a:spcBef>
                <a:spcAft>
                  <a:spcPct val="0"/>
                </a:spcAft>
              </a:pPr>
              <a:t>21</a:t>
            </a:fld>
            <a:endParaRPr lang="en-CA" smtClean="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33FED35-DF56-4335-88E4-5F462EFBC8C1}" type="slidenum">
              <a:rPr lang="en-CA" smtClean="0">
                <a:latin typeface="Calibri" charset="0"/>
              </a:rPr>
              <a:pPr eaLnBrk="1" fontAlgn="base" hangingPunct="1">
                <a:spcBef>
                  <a:spcPct val="0"/>
                </a:spcBef>
                <a:spcAft>
                  <a:spcPct val="0"/>
                </a:spcAft>
              </a:pPr>
              <a:t>22</a:t>
            </a:fld>
            <a:endParaRPr lang="en-CA" smtClean="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549275" y="4343400"/>
            <a:ext cx="6119813" cy="426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US" smtClean="0"/>
              <a:t>During your pregnancy, you will be hearing a great deal of new terms, such as placenta, cervix, and amniotic fluid. Here is an inside look at the environment your baby is growing in.</a:t>
            </a:r>
          </a:p>
          <a:p>
            <a:pPr marL="180975" indent="-180975">
              <a:lnSpc>
                <a:spcPct val="90000"/>
              </a:lnSpc>
              <a:spcBef>
                <a:spcPct val="10000"/>
              </a:spcBef>
              <a:buFontTx/>
              <a:buChar char="•"/>
            </a:pPr>
            <a:r>
              <a:rPr lang="en-US" smtClean="0"/>
              <a:t>Your baby is growing inside your uterus. This muscular pear-shaped organ stretches throughout pregnancy (show charts) to accommodate your growing baby. The top part of the uterus is called the fundus and the lower part is called the cervix. The cervix will thin and open during labour. When you are fully dilated (10 cm), you will likely have the urge to push the baby through the vagina (unless you have an epidural), which is also called the birth canal. Your health care provider will support you through this process.</a:t>
            </a:r>
          </a:p>
          <a:p>
            <a:pPr marL="180975" indent="-180975">
              <a:lnSpc>
                <a:spcPct val="90000"/>
              </a:lnSpc>
              <a:spcBef>
                <a:spcPct val="10000"/>
              </a:spcBef>
              <a:buFontTx/>
              <a:buChar char="•"/>
            </a:pPr>
            <a:r>
              <a:rPr lang="en-US" smtClean="0"/>
              <a:t>Along with your baby, your uterus contains the placenta and amniotic sac. The amniotic sac, also known as the bag of waters, is a membrane that surrounds your baby and it contains the amniotic fluid. By the end of the pregnancy, there are over two cups of amniotic fluid surrounding the baby. The fluid helps to regulate baby’s temperature, acts as a shock absorber, and facilitates his movement. Did you know that the baby also practices “breathing” the amniotic fluid in and out of his lungs which helps them to develop? Or, that the amniotic fluid is completely replaced every few hours? The baby swallows the fluid and also excretes sterile urine into it.  </a:t>
            </a:r>
          </a:p>
          <a:p>
            <a:pPr marL="180975" indent="-180975">
              <a:lnSpc>
                <a:spcPct val="90000"/>
              </a:lnSpc>
              <a:spcBef>
                <a:spcPct val="10000"/>
              </a:spcBef>
              <a:buFontTx/>
              <a:buChar char="•"/>
            </a:pPr>
            <a:r>
              <a:rPr lang="en-US" smtClean="0"/>
              <a:t>The placenta is an organ that develops during pregnancy and it usually attaches to the upper wall of the uterus. It is connected to your baby by the umbilical cord. The placenta produces hormones and transfers oxygen and nutrients to your baby and removes waste products from your baby. Unfortunately, the placenta does not act as a barrier to alcohol, tobacco, drugs and other substances. Following the birth of your baby, the placenta is delivered. </a:t>
            </a:r>
            <a:endParaRPr lang="en-US" b="1" smtClean="0"/>
          </a:p>
          <a:p>
            <a:pPr marL="180975" indent="-180975">
              <a:lnSpc>
                <a:spcPct val="90000"/>
              </a:lnSpc>
              <a:spcBef>
                <a:spcPct val="10000"/>
              </a:spcBef>
            </a:pPr>
            <a:r>
              <a:rPr lang="en-US" b="1" smtClean="0"/>
              <a:t>Suggestions for Facilitator</a:t>
            </a:r>
            <a:endParaRPr lang="en-US" smtClean="0"/>
          </a:p>
          <a:p>
            <a:pPr marL="180975" indent="-180975">
              <a:lnSpc>
                <a:spcPct val="90000"/>
              </a:lnSpc>
              <a:spcBef>
                <a:spcPct val="10000"/>
              </a:spcBef>
              <a:buFontTx/>
              <a:buChar char="•"/>
            </a:pPr>
            <a:r>
              <a:rPr lang="en-US" smtClean="0"/>
              <a:t>Use the </a:t>
            </a:r>
            <a:r>
              <a:rPr lang="en-US" b="1" smtClean="0"/>
              <a:t>Growing Uterus</a:t>
            </a:r>
            <a:r>
              <a:rPr lang="en-US" i="1" smtClean="0"/>
              <a:t> </a:t>
            </a:r>
            <a:r>
              <a:rPr lang="en-US" smtClean="0"/>
              <a:t>(</a:t>
            </a:r>
            <a:r>
              <a:rPr lang="en-US" i="1" smtClean="0"/>
              <a:t>Schuchardt</a:t>
            </a:r>
            <a:r>
              <a:rPr lang="en-US" smtClean="0"/>
              <a:t>)</a:t>
            </a:r>
            <a:r>
              <a:rPr lang="en-US" b="1" smtClean="0"/>
              <a:t> </a:t>
            </a:r>
            <a:r>
              <a:rPr lang="en-US" smtClean="0"/>
              <a:t>charts to further explain the differences between a non-pregnant and full-term pregnant woman. Highlight the physiological differences mentioned above.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04E0A9D-52F2-4CC4-B2F5-F89A79E414E6}" type="slidenum">
              <a:rPr lang="en-CA" smtClean="0">
                <a:latin typeface="Calibri" charset="0"/>
              </a:rPr>
              <a:pPr eaLnBrk="1" fontAlgn="base" hangingPunct="1">
                <a:spcBef>
                  <a:spcPct val="0"/>
                </a:spcBef>
                <a:spcAft>
                  <a:spcPct val="0"/>
                </a:spcAft>
              </a:pPr>
              <a:t>3</a:t>
            </a:fld>
            <a:endParaRPr lang="en-CA" smtClean="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CA" dirty="0" smtClean="0"/>
              <a:t>How long does pregnancy last?  Are you confused by the weeks, months, and trimesters? </a:t>
            </a:r>
          </a:p>
          <a:p>
            <a:pPr marL="180975" indent="-180975">
              <a:lnSpc>
                <a:spcPct val="90000"/>
              </a:lnSpc>
              <a:spcBef>
                <a:spcPct val="10000"/>
              </a:spcBef>
              <a:buFontTx/>
              <a:buChar char="•"/>
            </a:pPr>
            <a:r>
              <a:rPr lang="en-CA" dirty="0" smtClean="0"/>
              <a:t>Let’s start with how your due date is calculated. Pregnancy usually lasts 40 weeks or 280 days from the first day of your last period. To figure out your due date, count nine calendar months plus seven days from the first day of your last menstrual period. Only about 4% of babies are born on their actual due dates, while about 85% are born a week before or after (usually after). </a:t>
            </a:r>
          </a:p>
          <a:p>
            <a:pPr marL="180975" indent="-180975">
              <a:lnSpc>
                <a:spcPct val="90000"/>
              </a:lnSpc>
              <a:spcBef>
                <a:spcPct val="10000"/>
              </a:spcBef>
              <a:buFontTx/>
              <a:buChar char="•"/>
            </a:pPr>
            <a:r>
              <a:rPr lang="en-CA" dirty="0" smtClean="0"/>
              <a:t>If you want to determine your due date, you can go to the Society of Obstetricians and Gynaecologists website at </a:t>
            </a:r>
            <a:r>
              <a:rPr lang="en-CA" u="sng" dirty="0" smtClean="0">
                <a:solidFill>
                  <a:srgbClr val="0070C0"/>
                </a:solidFill>
              </a:rPr>
              <a:t>www.sogc.org</a:t>
            </a:r>
            <a:r>
              <a:rPr lang="en-CA" dirty="0" smtClean="0"/>
              <a:t> and search “due date calculator”.</a:t>
            </a:r>
          </a:p>
          <a:p>
            <a:pPr marL="180975" indent="-180975">
              <a:lnSpc>
                <a:spcPct val="90000"/>
              </a:lnSpc>
              <a:spcBef>
                <a:spcPct val="10000"/>
              </a:spcBef>
              <a:buFontTx/>
              <a:buChar char="•"/>
            </a:pPr>
            <a:r>
              <a:rPr lang="en-CA" dirty="0" smtClean="0"/>
              <a:t>An ultrasound may also change the due date as it helps assess the baby’s actual size.</a:t>
            </a:r>
            <a:endParaRPr lang="en-CA" u="sng" dirty="0" smtClean="0">
              <a:solidFill>
                <a:schemeClr val="accent2"/>
              </a:solidFill>
            </a:endParaRPr>
          </a:p>
          <a:p>
            <a:pPr marL="180975" indent="-180975">
              <a:lnSpc>
                <a:spcPct val="90000"/>
              </a:lnSpc>
              <a:spcBef>
                <a:spcPct val="10000"/>
              </a:spcBef>
              <a:buFontTx/>
              <a:buChar char="•"/>
            </a:pPr>
            <a:r>
              <a:rPr lang="en-CA" dirty="0" smtClean="0"/>
              <a:t>Each pregnancy has three parts and each part is called a trimester. Each trimester is about three months long.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B7F202B-F804-4417-AE63-7ED4FC8371AD}" type="slidenum">
              <a:rPr lang="en-CA" smtClean="0">
                <a:latin typeface="Calibri" charset="0"/>
              </a:rPr>
              <a:pPr eaLnBrk="1" fontAlgn="base" hangingPunct="1">
                <a:spcBef>
                  <a:spcPct val="0"/>
                </a:spcBef>
                <a:spcAft>
                  <a:spcPct val="0"/>
                </a:spcAft>
              </a:pPr>
              <a:t>4</a:t>
            </a:fld>
            <a:endParaRPr lang="en-CA" smtClean="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US" smtClean="0"/>
              <a:t>By the end of the first trimester, your baby is about 3-4 inches long and weighs about an ounce. An ounce is about the weight of a slice of bread. </a:t>
            </a:r>
          </a:p>
          <a:p>
            <a:pPr marL="180975" indent="-180975">
              <a:lnSpc>
                <a:spcPct val="90000"/>
              </a:lnSpc>
              <a:spcBef>
                <a:spcPct val="10000"/>
              </a:spcBef>
              <a:buFontTx/>
              <a:buChar char="•"/>
            </a:pPr>
            <a:r>
              <a:rPr lang="en-US" smtClean="0"/>
              <a:t>In these short weeks, your baby’s brain and spine are developing, his face and limbs are forming, and his arms and legs are moving. </a:t>
            </a:r>
          </a:p>
          <a:p>
            <a:pPr marL="180975" indent="-180975">
              <a:lnSpc>
                <a:spcPct val="90000"/>
              </a:lnSpc>
              <a:spcBef>
                <a:spcPct val="10000"/>
              </a:spcBef>
              <a:buFontTx/>
              <a:buChar char="•"/>
            </a:pPr>
            <a:r>
              <a:rPr lang="en-US" smtClean="0"/>
              <a:t>Did you know that his heart is already beating and his sex is determined? Your health care provider can hear the baby’s heart through a Doptone, </a:t>
            </a:r>
            <a:r>
              <a:rPr lang="en-CA" smtClean="0"/>
              <a:t>which is a hand-held, portable ultrasound tool used for fetal monitoring.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7EE8645-33AB-48A8-BAA5-F601DC6CAB7A}" type="slidenum">
              <a:rPr lang="en-CA" smtClean="0">
                <a:latin typeface="Calibri" charset="0"/>
              </a:rPr>
              <a:pPr eaLnBrk="1" fontAlgn="base" hangingPunct="1">
                <a:spcBef>
                  <a:spcPct val="0"/>
                </a:spcBef>
                <a:spcAft>
                  <a:spcPct val="0"/>
                </a:spcAft>
              </a:pPr>
              <a:t>5</a:t>
            </a:fld>
            <a:endParaRPr lang="en-CA" smtClean="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US" smtClean="0"/>
              <a:t>By the end of the second trimester, your baby is 14 inches long and weighs two pounds. Imagine holding two pounds of butter or a two pound hand weight. </a:t>
            </a:r>
          </a:p>
          <a:p>
            <a:pPr marL="180975" indent="-180975">
              <a:lnSpc>
                <a:spcPct val="90000"/>
              </a:lnSpc>
              <a:spcBef>
                <a:spcPct val="10000"/>
              </a:spcBef>
              <a:buFontTx/>
              <a:buChar char="•"/>
            </a:pPr>
            <a:r>
              <a:rPr lang="en-US" smtClean="0"/>
              <a:t>During this time, your healthcare provider can hear your baby’s heartbeat and you will start to feel your baby move.  </a:t>
            </a:r>
          </a:p>
          <a:p>
            <a:pPr marL="180975" indent="-180975">
              <a:lnSpc>
                <a:spcPct val="90000"/>
              </a:lnSpc>
              <a:spcBef>
                <a:spcPct val="10000"/>
              </a:spcBef>
              <a:buFontTx/>
              <a:buChar char="•"/>
            </a:pPr>
            <a:r>
              <a:rPr lang="en-US" smtClean="0"/>
              <a:t>Your baby can suck her thumb and hiccup and she can open her eyes.  Her teeth are already developing inside her gums.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6520BA5-6617-4D3A-A773-F3CACF0180F1}" type="slidenum">
              <a:rPr lang="en-CA" smtClean="0">
                <a:latin typeface="Calibri" charset="0"/>
              </a:rPr>
              <a:pPr eaLnBrk="1" fontAlgn="base" hangingPunct="1">
                <a:spcBef>
                  <a:spcPct val="0"/>
                </a:spcBef>
                <a:spcAft>
                  <a:spcPct val="0"/>
                </a:spcAft>
              </a:pPr>
              <a:t>6</a:t>
            </a:fld>
            <a:endParaRPr lang="en-CA" smtClean="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CA" smtClean="0"/>
              <a:t>By the end of the third trimester, your baby is 20 inches long and weighs about 7.5 pounds. </a:t>
            </a:r>
          </a:p>
          <a:p>
            <a:pPr marL="180975" indent="-180975">
              <a:lnSpc>
                <a:spcPct val="90000"/>
              </a:lnSpc>
              <a:spcBef>
                <a:spcPct val="10000"/>
              </a:spcBef>
              <a:buFontTx/>
              <a:buChar char="•"/>
            </a:pPr>
            <a:r>
              <a:rPr lang="en-CA" smtClean="0"/>
              <a:t>During these final weeks of fetal development, your baby can hear your voice and other sounds. This is a great time to read stories, talk or sing to him. </a:t>
            </a:r>
          </a:p>
          <a:p>
            <a:pPr marL="180975" indent="-180975">
              <a:lnSpc>
                <a:spcPct val="90000"/>
              </a:lnSpc>
              <a:spcBef>
                <a:spcPct val="10000"/>
              </a:spcBef>
              <a:buFontTx/>
              <a:buChar char="•"/>
            </a:pPr>
            <a:r>
              <a:rPr lang="en-CA" smtClean="0"/>
              <a:t>His skin becomes less wrinkled as he gains more weight. </a:t>
            </a:r>
          </a:p>
          <a:p>
            <a:pPr marL="180975" indent="-180975">
              <a:lnSpc>
                <a:spcPct val="90000"/>
              </a:lnSpc>
              <a:spcBef>
                <a:spcPct val="10000"/>
              </a:spcBef>
              <a:buFontTx/>
              <a:buChar char="•"/>
            </a:pPr>
            <a:r>
              <a:rPr lang="en-CA" smtClean="0"/>
              <a:t>He may be less active because there is less room to move inside the uterus. He is likely to get into a head down position in preparation for labour and birth, usually after 34 or 35 weeks of pregnancy.</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92AD38D-1DC1-4B46-8011-D2A636711D99}" type="slidenum">
              <a:rPr lang="en-CA" smtClean="0">
                <a:latin typeface="Calibri" charset="0"/>
              </a:rPr>
              <a:pPr eaLnBrk="1" fontAlgn="base" hangingPunct="1">
                <a:spcBef>
                  <a:spcPct val="0"/>
                </a:spcBef>
                <a:spcAft>
                  <a:spcPct val="0"/>
                </a:spcAft>
              </a:pPr>
              <a:t>7</a:t>
            </a:fld>
            <a:endParaRPr lang="en-CA" smtClean="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lnSpc>
                <a:spcPct val="90000"/>
              </a:lnSpc>
              <a:spcBef>
                <a:spcPct val="10000"/>
              </a:spcBef>
              <a:buFontTx/>
              <a:buChar char="•"/>
            </a:pPr>
            <a:r>
              <a:rPr lang="en-US" smtClean="0"/>
              <a:t> Show a short (e.g., 5 minute) video clip of fetal development (i.e. </a:t>
            </a:r>
            <a:r>
              <a:rPr lang="en-US" i="1" smtClean="0"/>
              <a:t>Healthy Journey: Your Contemporary Guide to Pregnancy—Roadmap of Pregnancy </a:t>
            </a:r>
            <a:r>
              <a:rPr lang="en-US" smtClean="0"/>
              <a:t>segment)</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DC4887A-778C-4A85-9850-DE27C5BC7059}" type="slidenum">
              <a:rPr lang="en-CA" smtClean="0">
                <a:latin typeface="Calibri" charset="0"/>
              </a:rPr>
              <a:pPr eaLnBrk="1" fontAlgn="base" hangingPunct="1">
                <a:spcBef>
                  <a:spcPct val="0"/>
                </a:spcBef>
                <a:spcAft>
                  <a:spcPct val="0"/>
                </a:spcAft>
              </a:pPr>
              <a:t>8</a:t>
            </a:fld>
            <a:endParaRPr lang="en-CA" smtClean="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US" smtClean="0"/>
              <a:t>Mike and Jessica are expecting their first baby. Jessica has been feeling tired and a bit irritable lately. She has been trying to eat properly but finds eating in the morning upsets her stomach. Mike is excited about being a dad but concerned about Jessica’s lack of energy and mood swings. Mike is wondering if it will be like this the whole pregnancy. Should they be concerned?</a:t>
            </a:r>
          </a:p>
          <a:p>
            <a:pPr>
              <a:lnSpc>
                <a:spcPct val="90000"/>
              </a:lnSpc>
              <a:spcBef>
                <a:spcPct val="10000"/>
              </a:spcBef>
            </a:pPr>
            <a:endParaRPr lang="en-US" smtClean="0"/>
          </a:p>
          <a:p>
            <a:pPr>
              <a:lnSpc>
                <a:spcPct val="90000"/>
              </a:lnSpc>
              <a:spcBef>
                <a:spcPct val="10000"/>
              </a:spcBef>
            </a:pPr>
            <a:r>
              <a:rPr lang="en-US" smtClean="0"/>
              <a:t>Jessica and Mike should not be concerned because pregnancy is a time of change. Symptoms such as nausea and vomiting, moodiness, and fatigue are common in pregnancy and there are often things you can do to help alleviate them. Be sure to mention any discomforts or changes to your healthcare provider. </a:t>
            </a:r>
          </a:p>
          <a:p>
            <a:pPr>
              <a:lnSpc>
                <a:spcPct val="90000"/>
              </a:lnSpc>
              <a:spcBef>
                <a:spcPct val="10000"/>
              </a:spcBef>
            </a:pPr>
            <a:endParaRPr lang="en-US" smtClean="0"/>
          </a:p>
          <a:p>
            <a:pPr>
              <a:lnSpc>
                <a:spcPct val="90000"/>
              </a:lnSpc>
              <a:spcBef>
                <a:spcPct val="10000"/>
              </a:spcBef>
            </a:pPr>
            <a:r>
              <a:rPr lang="en-US" b="1" smtClean="0"/>
              <a:t>Suggested Activity:</a:t>
            </a:r>
          </a:p>
          <a:p>
            <a:pPr>
              <a:lnSpc>
                <a:spcPct val="90000"/>
              </a:lnSpc>
              <a:spcBef>
                <a:spcPct val="10000"/>
              </a:spcBef>
            </a:pPr>
            <a:r>
              <a:rPr lang="en-US" smtClean="0"/>
              <a:t>Have pregnant women and partners separate into two groups. Ask participants these questions and have someone record and report answers.</a:t>
            </a:r>
          </a:p>
          <a:p>
            <a:pPr marL="377825" lvl="1" indent="-198438">
              <a:lnSpc>
                <a:spcPct val="90000"/>
              </a:lnSpc>
              <a:spcBef>
                <a:spcPct val="10000"/>
              </a:spcBef>
              <a:buFontTx/>
              <a:buChar char="•"/>
            </a:pPr>
            <a:r>
              <a:rPr lang="en-US" smtClean="0"/>
              <a:t>List the top 3 </a:t>
            </a:r>
            <a:r>
              <a:rPr lang="en-US" i="1" smtClean="0"/>
              <a:t>best</a:t>
            </a:r>
            <a:r>
              <a:rPr lang="en-US" smtClean="0"/>
              <a:t> and top 3 </a:t>
            </a:r>
            <a:r>
              <a:rPr lang="en-US" i="1" smtClean="0"/>
              <a:t>worst</a:t>
            </a:r>
            <a:r>
              <a:rPr lang="en-US" smtClean="0"/>
              <a:t> changes you have noticed during pregnancy.</a:t>
            </a:r>
          </a:p>
          <a:p>
            <a:pPr marL="377825" lvl="1" indent="-198438">
              <a:lnSpc>
                <a:spcPct val="90000"/>
              </a:lnSpc>
              <a:spcBef>
                <a:spcPct val="10000"/>
              </a:spcBef>
            </a:pPr>
            <a:r>
              <a:rPr lang="en-US" b="1" smtClean="0"/>
              <a:t>      OR</a:t>
            </a:r>
          </a:p>
          <a:p>
            <a:pPr marL="377825" lvl="1" indent="-198438">
              <a:lnSpc>
                <a:spcPct val="90000"/>
              </a:lnSpc>
              <a:spcBef>
                <a:spcPct val="10000"/>
              </a:spcBef>
              <a:buFontTx/>
              <a:buChar char="•"/>
            </a:pPr>
            <a:r>
              <a:rPr lang="en-US" smtClean="0"/>
              <a:t>Pregnant women list the top 3 </a:t>
            </a:r>
            <a:r>
              <a:rPr lang="en-US" i="1" smtClean="0"/>
              <a:t>worst </a:t>
            </a:r>
            <a:r>
              <a:rPr lang="en-US" smtClean="0"/>
              <a:t>changes they have noticed during pregnancy and the partners list the top 3 </a:t>
            </a:r>
            <a:r>
              <a:rPr lang="en-US" i="1" smtClean="0"/>
              <a:t>best</a:t>
            </a:r>
            <a:r>
              <a:rPr lang="en-US" smtClean="0"/>
              <a:t> changes they have noticed.</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BDC4CB4-4BD7-4F0C-BEF1-1F9C09529743}" type="slidenum">
              <a:rPr lang="en-CA" smtClean="0">
                <a:latin typeface="Calibri" charset="0"/>
              </a:rPr>
              <a:pPr eaLnBrk="1" fontAlgn="base" hangingPunct="1">
                <a:spcBef>
                  <a:spcPct val="0"/>
                </a:spcBef>
                <a:spcAft>
                  <a:spcPct val="0"/>
                </a:spcAft>
              </a:pPr>
              <a:t>9</a:t>
            </a:fld>
            <a:endParaRPr lang="en-CA" smtClean="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4" name="Rectangle 3"/>
          <p:cNvSpPr/>
          <p:nvPr userDrawn="1"/>
        </p:nvSpPr>
        <p:spPr>
          <a:xfrm>
            <a:off x="0" y="1052513"/>
            <a:ext cx="9144000" cy="1728787"/>
          </a:xfrm>
          <a:prstGeom prst="rect">
            <a:avLst/>
          </a:prstGeom>
          <a:solidFill>
            <a:srgbClr val="338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Subtitle 2"/>
          <p:cNvSpPr txBox="1">
            <a:spLocks/>
          </p:cNvSpPr>
          <p:nvPr userDrawn="1"/>
        </p:nvSpPr>
        <p:spPr>
          <a:xfrm>
            <a:off x="2987675" y="333375"/>
            <a:ext cx="5959475" cy="4318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CA" sz="2500" dirty="0" smtClean="0">
                <a:solidFill>
                  <a:schemeClr val="bg1"/>
                </a:solidFill>
                <a:latin typeface="Kozuka Gothic Pr6N M" pitchFamily="34" charset="-128"/>
                <a:ea typeface="Kozuka Gothic Pr6N M" pitchFamily="34" charset="-128"/>
              </a:rPr>
              <a:t>Best Start - Prenatal Education Program</a:t>
            </a:r>
            <a:endParaRPr lang="en-CA" sz="2500" dirty="0">
              <a:solidFill>
                <a:schemeClr val="bg1"/>
              </a:solidFill>
              <a:latin typeface="Kozuka Gothic Pr6N M" pitchFamily="34" charset="-128"/>
              <a:ea typeface="Kozuka Gothic Pr6N M" pitchFamily="34" charset="-128"/>
            </a:endParaRPr>
          </a:p>
        </p:txBody>
      </p:sp>
      <p:sp>
        <p:nvSpPr>
          <p:cNvPr id="3" name="Title 1"/>
          <p:cNvSpPr>
            <a:spLocks noGrp="1"/>
          </p:cNvSpPr>
          <p:nvPr>
            <p:ph type="ctrTitle"/>
          </p:nvPr>
        </p:nvSpPr>
        <p:spPr>
          <a:xfrm>
            <a:off x="251520" y="1484784"/>
            <a:ext cx="5375520" cy="720080"/>
          </a:xfrm>
          <a:prstGeom prst="rect">
            <a:avLst/>
          </a:prstGeom>
        </p:spPr>
        <p:txBody>
          <a:bodyPr>
            <a:normAutofit fontScale="90000"/>
          </a:bodyPr>
          <a:lstStyle/>
          <a:p>
            <a:r>
              <a:rPr lang="en-US" dirty="0" smtClean="0"/>
              <a:t>Click to edit Master title style</a:t>
            </a:r>
            <a:endParaRPr lang="en-CA" dirty="0"/>
          </a:p>
        </p:txBody>
      </p:sp>
    </p:spTree>
    <p:extLst>
      <p:ext uri="{BB962C8B-B14F-4D97-AF65-F5344CB8AC3E}">
        <p14:creationId xmlns:p14="http://schemas.microsoft.com/office/powerpoint/2010/main" val="417880691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0D308990-0672-4CE1-9E77-81E1A38E8E57}" type="datetimeFigureOut">
              <a:rPr lang="en-CA"/>
              <a:pPr>
                <a:defRPr/>
              </a:pPr>
              <a:t>09/08/2011</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D3088ABD-CDBD-49BF-81AE-6387F11F5BC5}" type="slidenum">
              <a:rPr lang="en-CA"/>
              <a:pPr>
                <a:defRPr/>
              </a:pPr>
              <a:t>‹#›</a:t>
            </a:fld>
            <a:endParaRPr lang="en-CA"/>
          </a:p>
        </p:txBody>
      </p:sp>
    </p:spTree>
    <p:extLst>
      <p:ext uri="{BB962C8B-B14F-4D97-AF65-F5344CB8AC3E}">
        <p14:creationId xmlns:p14="http://schemas.microsoft.com/office/powerpoint/2010/main" val="21744684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E86D4DF3-EEDA-47D2-B243-D1FEBA432F5A}" type="datetimeFigureOut">
              <a:rPr lang="en-CA"/>
              <a:pPr>
                <a:defRPr/>
              </a:pPr>
              <a:t>09/08/2011</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17592CE7-5840-40FD-99CF-5C6128B2A823}" type="slidenum">
              <a:rPr lang="en-CA"/>
              <a:pPr>
                <a:defRPr/>
              </a:pPr>
              <a:t>‹#›</a:t>
            </a:fld>
            <a:endParaRPr lang="en-CA"/>
          </a:p>
        </p:txBody>
      </p:sp>
    </p:spTree>
    <p:extLst>
      <p:ext uri="{BB962C8B-B14F-4D97-AF65-F5344CB8AC3E}">
        <p14:creationId xmlns:p14="http://schemas.microsoft.com/office/powerpoint/2010/main" val="13794275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047240-D310-49FC-A901-6CF61A2FA296}" type="datetimeFigureOut">
              <a:rPr lang="en-CA"/>
              <a:pPr>
                <a:defRPr/>
              </a:pPr>
              <a:t>09/08/2011</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52CAFA2C-904F-40D1-A5EE-DA5F4B316E36}" type="slidenum">
              <a:rPr lang="en-CA"/>
              <a:pPr>
                <a:defRPr/>
              </a:pPr>
              <a:t>‹#›</a:t>
            </a:fld>
            <a:endParaRPr lang="en-CA"/>
          </a:p>
        </p:txBody>
      </p:sp>
    </p:spTree>
    <p:extLst>
      <p:ext uri="{BB962C8B-B14F-4D97-AF65-F5344CB8AC3E}">
        <p14:creationId xmlns:p14="http://schemas.microsoft.com/office/powerpoint/2010/main" val="177877490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0E89FB-C1DD-49A6-BA86-3B4CE6CA9800}" type="datetimeFigureOut">
              <a:rPr lang="en-CA"/>
              <a:pPr>
                <a:defRPr/>
              </a:pPr>
              <a:t>09/08/2011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4942B71-0343-4C8E-B479-E7B3C0951D5E}" type="slidenum">
              <a:rPr lang="en-CA"/>
              <a:pPr>
                <a:defRPr/>
              </a:pPr>
              <a:t>‹#›</a:t>
            </a:fld>
            <a:endParaRPr lang="en-CA"/>
          </a:p>
        </p:txBody>
      </p:sp>
    </p:spTree>
    <p:extLst>
      <p:ext uri="{BB962C8B-B14F-4D97-AF65-F5344CB8AC3E}">
        <p14:creationId xmlns:p14="http://schemas.microsoft.com/office/powerpoint/2010/main" val="249726003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022196-6805-4BFC-A7E2-53982CCF369B}" type="datetimeFigureOut">
              <a:rPr lang="en-CA"/>
              <a:pPr>
                <a:defRPr/>
              </a:pPr>
              <a:t>09/08/2011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751D012-07EA-42EB-9BDA-3103D57DE799}" type="slidenum">
              <a:rPr lang="en-CA"/>
              <a:pPr>
                <a:defRPr/>
              </a:pPr>
              <a:t>‹#›</a:t>
            </a:fld>
            <a:endParaRPr lang="en-CA"/>
          </a:p>
        </p:txBody>
      </p:sp>
    </p:spTree>
    <p:extLst>
      <p:ext uri="{BB962C8B-B14F-4D97-AF65-F5344CB8AC3E}">
        <p14:creationId xmlns:p14="http://schemas.microsoft.com/office/powerpoint/2010/main" val="270547726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A3592C-702A-44A9-B3ED-D6DE81BFD874}" type="datetimeFigureOut">
              <a:rPr lang="en-CA"/>
              <a:pPr>
                <a:defRPr/>
              </a:pPr>
              <a:t>09/08/2011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9646432-9725-4A11-9AC9-5787E158F9AA}" type="slidenum">
              <a:rPr lang="en-CA"/>
              <a:pPr>
                <a:defRPr/>
              </a:pPr>
              <a:t>‹#›</a:t>
            </a:fld>
            <a:endParaRPr lang="en-CA"/>
          </a:p>
        </p:txBody>
      </p:sp>
    </p:spTree>
    <p:extLst>
      <p:ext uri="{BB962C8B-B14F-4D97-AF65-F5344CB8AC3E}">
        <p14:creationId xmlns:p14="http://schemas.microsoft.com/office/powerpoint/2010/main" val="179971487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6B4CD80-A34B-4047-ADEA-A525D1FD6F31}" type="datetimeFigureOut">
              <a:rPr lang="en-CA"/>
              <a:pPr>
                <a:defRPr/>
              </a:pPr>
              <a:t>09/08/2011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6718432-40FD-4002-B3C7-3CA2CB02F4C3}" type="slidenum">
              <a:rPr lang="en-CA"/>
              <a:pPr>
                <a:defRPr/>
              </a:pPr>
              <a:t>‹#›</a:t>
            </a:fld>
            <a:endParaRPr lang="en-CA"/>
          </a:p>
        </p:txBody>
      </p:sp>
    </p:spTree>
    <p:extLst>
      <p:ext uri="{BB962C8B-B14F-4D97-AF65-F5344CB8AC3E}">
        <p14:creationId xmlns:p14="http://schemas.microsoft.com/office/powerpoint/2010/main" val="235766511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Text layout1">
    <p:spTree>
      <p:nvGrpSpPr>
        <p:cNvPr id="1" name=""/>
        <p:cNvGrpSpPr/>
        <p:nvPr/>
      </p:nvGrpSpPr>
      <p:grpSpPr>
        <a:xfrm>
          <a:off x="0" y="0"/>
          <a:ext cx="0" cy="0"/>
          <a:chOff x="0" y="0"/>
          <a:chExt cx="0" cy="0"/>
        </a:xfrm>
      </p:grpSpPr>
      <p:sp>
        <p:nvSpPr>
          <p:cNvPr id="2" name="Title 1"/>
          <p:cNvSpPr txBox="1">
            <a:spLocks/>
          </p:cNvSpPr>
          <p:nvPr userDrawn="1"/>
        </p:nvSpPr>
        <p:spPr>
          <a:xfrm>
            <a:off x="2043113" y="177800"/>
            <a:ext cx="5375275" cy="720725"/>
          </a:xfrm>
          <a:prstGeom prst="rect">
            <a:avLst/>
          </a:prstGeom>
        </p:spPr>
        <p:txBody>
          <a:bodyPr>
            <a:normAutofit fontScale="52500" lnSpcReduction="200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algn="l" fontAlgn="auto">
              <a:spcAft>
                <a:spcPts val="0"/>
              </a:spcAft>
              <a:defRPr/>
            </a:pPr>
            <a:r>
              <a:rPr lang="en-US" sz="6000" dirty="0" smtClean="0"/>
              <a:t>Click to edit Master title style</a:t>
            </a:r>
            <a:endParaRPr lang="en-CA" sz="6000" dirty="0"/>
          </a:p>
        </p:txBody>
      </p:sp>
      <p:sp>
        <p:nvSpPr>
          <p:cNvPr id="3" name="Title 1"/>
          <p:cNvSpPr txBox="1">
            <a:spLocks/>
          </p:cNvSpPr>
          <p:nvPr userDrawn="1"/>
        </p:nvSpPr>
        <p:spPr>
          <a:xfrm>
            <a:off x="250825" y="908050"/>
            <a:ext cx="8642350" cy="5689600"/>
          </a:xfrm>
          <a:prstGeom prst="rect">
            <a:avLst/>
          </a:prstGeom>
        </p:spPr>
        <p:txBody>
          <a:bodyPr>
            <a:normAutofit fontScale="975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algn="l" fontAlgn="auto">
              <a:spcAft>
                <a:spcPts val="0"/>
              </a:spcAft>
              <a:defRPr/>
            </a:pPr>
            <a:r>
              <a:rPr lang="en-US" sz="2000" dirty="0" smtClean="0"/>
              <a:t>Click to edit Master title style</a:t>
            </a:r>
            <a:endParaRPr lang="en-CA" sz="2000" dirty="0"/>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63087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755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2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nodePh="1">
                                  <p:stCondLst>
                                    <p:cond delay="25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Text Layout 2">
    <p:spTree>
      <p:nvGrpSpPr>
        <p:cNvPr id="1" name=""/>
        <p:cNvGrpSpPr/>
        <p:nvPr/>
      </p:nvGrpSpPr>
      <p:grpSpPr>
        <a:xfrm>
          <a:off x="0" y="0"/>
          <a:ext cx="0" cy="0"/>
          <a:chOff x="0" y="0"/>
          <a:chExt cx="0" cy="0"/>
        </a:xfrm>
      </p:grpSpPr>
      <p:sp>
        <p:nvSpPr>
          <p:cNvPr id="2" name="Title 1"/>
          <p:cNvSpPr txBox="1">
            <a:spLocks/>
          </p:cNvSpPr>
          <p:nvPr userDrawn="1"/>
        </p:nvSpPr>
        <p:spPr>
          <a:xfrm>
            <a:off x="2043113" y="177800"/>
            <a:ext cx="5375275" cy="720725"/>
          </a:xfrm>
          <a:prstGeom prst="rect">
            <a:avLst/>
          </a:prstGeom>
        </p:spPr>
        <p:txBody>
          <a:bodyPr>
            <a:normAutofit fontScale="52500" lnSpcReduction="200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algn="l" fontAlgn="auto">
              <a:spcAft>
                <a:spcPts val="0"/>
              </a:spcAft>
              <a:defRPr/>
            </a:pPr>
            <a:r>
              <a:rPr lang="en-US" sz="6000" dirty="0" smtClean="0"/>
              <a:t>Click to edit Master title style</a:t>
            </a:r>
            <a:endParaRPr lang="en-CA" sz="6000" dirty="0"/>
          </a:p>
        </p:txBody>
      </p:sp>
      <p:sp>
        <p:nvSpPr>
          <p:cNvPr id="3" name="Title 1"/>
          <p:cNvSpPr txBox="1">
            <a:spLocks/>
          </p:cNvSpPr>
          <p:nvPr userDrawn="1"/>
        </p:nvSpPr>
        <p:spPr>
          <a:xfrm>
            <a:off x="250825" y="908050"/>
            <a:ext cx="4249738" cy="5689600"/>
          </a:xfrm>
          <a:prstGeom prst="rect">
            <a:avLst/>
          </a:prstGeom>
        </p:spPr>
        <p:txBody>
          <a:bodyPr>
            <a:normAutofit fontScale="975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fontAlgn="auto">
              <a:spcAft>
                <a:spcPts val="0"/>
              </a:spcAft>
              <a:defRPr/>
            </a:pPr>
            <a:r>
              <a:rPr lang="en-US" sz="2000" dirty="0" smtClean="0"/>
              <a:t>Click to edit Master title style</a:t>
            </a:r>
            <a:endParaRPr lang="en-CA" sz="2000" dirty="0"/>
          </a:p>
        </p:txBody>
      </p:sp>
      <p:sp>
        <p:nvSpPr>
          <p:cNvPr id="4" name="Title 1"/>
          <p:cNvSpPr txBox="1">
            <a:spLocks/>
          </p:cNvSpPr>
          <p:nvPr userDrawn="1"/>
        </p:nvSpPr>
        <p:spPr>
          <a:xfrm>
            <a:off x="4740275" y="908050"/>
            <a:ext cx="4249738" cy="5842000"/>
          </a:xfrm>
          <a:prstGeom prst="rect">
            <a:avLst/>
          </a:prstGeom>
        </p:spPr>
        <p:txBody>
          <a:bodyPr>
            <a:normAutofit fontScale="975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fontAlgn="auto">
              <a:spcAft>
                <a:spcPts val="0"/>
              </a:spcAft>
              <a:defRPr/>
            </a:pPr>
            <a:r>
              <a:rPr lang="en-US" sz="2000" dirty="0" smtClean="0"/>
              <a:t>Click to edit Master title style</a:t>
            </a:r>
            <a:endParaRPr lang="en-CA" sz="2000"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63087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57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2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nodePh="1">
                                  <p:stCondLst>
                                    <p:cond delay="25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nodePh="1">
                                  <p:stCondLst>
                                    <p:cond delay="25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23"/>
          <p:cNvSpPr/>
          <p:nvPr userDrawn="1"/>
        </p:nvSpPr>
        <p:spPr>
          <a:xfrm>
            <a:off x="107504" y="188640"/>
            <a:ext cx="8928992" cy="6048672"/>
          </a:xfrm>
          <a:prstGeom prst="rect">
            <a:avLst/>
          </a:prstGeom>
          <a:solidFill>
            <a:srgbClr val="338288"/>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63087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p:nvPr userDrawn="1"/>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 name="Text Placeholder 2"/>
          <p:cNvSpPr>
            <a:spLocks noGrp="1"/>
          </p:cNvSpPr>
          <p:nvPr>
            <p:ph idx="1"/>
          </p:nvPr>
        </p:nvSpPr>
        <p:spPr>
          <a:xfrm>
            <a:off x="323528" y="1268760"/>
            <a:ext cx="8229600" cy="4114512"/>
          </a:xfrm>
          <a:prstGeom prst="rect">
            <a:avLst/>
          </a:prstGeom>
          <a:ln>
            <a:noFill/>
          </a:ln>
        </p:spPr>
        <p:txBody>
          <a:bodyPr vert="horz" wrap="none" lIns="91440" tIns="45720" rIns="91440" bIns="45720" rtlCol="0">
            <a:normAutofit/>
          </a:bodyPr>
          <a:lstStyle>
            <a:lvl1pPr>
              <a:defRPr b="0" u="none" strike="noStrike">
                <a:effectLst/>
              </a:defRPr>
            </a:lvl1pPr>
            <a:lvl3pPr marL="1257300" indent="-1257300">
              <a:defRPr b="0" u="none" strike="noStrike">
                <a:effectLs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itle 2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180005738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14213006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C81B8032-1198-4695-8B48-28C274421D00}" type="datetimeFigureOut">
              <a:rPr lang="en-CA"/>
              <a:pPr>
                <a:defRPr/>
              </a:pPr>
              <a:t>09/08/2011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C5BCB96-53F9-4E41-8B4F-2C78CA3B4B61}" type="slidenum">
              <a:rPr lang="en-CA"/>
              <a:pPr>
                <a:defRPr/>
              </a:pPr>
              <a:t>‹#›</a:t>
            </a:fld>
            <a:endParaRPr lang="en-CA"/>
          </a:p>
        </p:txBody>
      </p:sp>
    </p:spTree>
    <p:extLst>
      <p:ext uri="{BB962C8B-B14F-4D97-AF65-F5344CB8AC3E}">
        <p14:creationId xmlns:p14="http://schemas.microsoft.com/office/powerpoint/2010/main" val="92641918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73825B3-474C-41E0-930B-CB7452FAB5DE}" type="datetimeFigureOut">
              <a:rPr lang="en-CA"/>
              <a:pPr>
                <a:defRPr/>
              </a:pPr>
              <a:t>09/08/2011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8F19C5D-D4CD-43D1-A8E9-CAE524174E5C}" type="slidenum">
              <a:rPr lang="en-CA"/>
              <a:pPr>
                <a:defRPr/>
              </a:pPr>
              <a:t>‹#›</a:t>
            </a:fld>
            <a:endParaRPr lang="en-CA"/>
          </a:p>
        </p:txBody>
      </p:sp>
    </p:spTree>
    <p:extLst>
      <p:ext uri="{BB962C8B-B14F-4D97-AF65-F5344CB8AC3E}">
        <p14:creationId xmlns:p14="http://schemas.microsoft.com/office/powerpoint/2010/main" val="109269014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D077E3-0FA9-4294-BAD6-9910A19A487B}" type="datetimeFigureOut">
              <a:rPr lang="en-CA"/>
              <a:pPr>
                <a:defRPr/>
              </a:pPr>
              <a:t>09/08/2011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01510B6-C911-4DC4-A526-A8DA4594F927}" type="slidenum">
              <a:rPr lang="en-CA"/>
              <a:pPr>
                <a:defRPr/>
              </a:pPr>
              <a:t>‹#›</a:t>
            </a:fld>
            <a:endParaRPr lang="en-CA"/>
          </a:p>
        </p:txBody>
      </p:sp>
    </p:spTree>
    <p:extLst>
      <p:ext uri="{BB962C8B-B14F-4D97-AF65-F5344CB8AC3E}">
        <p14:creationId xmlns:p14="http://schemas.microsoft.com/office/powerpoint/2010/main" val="249157920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BEAA9E0-5A16-4D7C-8E61-76812DA92679}" type="datetimeFigureOut">
              <a:rPr lang="en-CA"/>
              <a:pPr>
                <a:defRPr/>
              </a:pPr>
              <a:t>09/08/2011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9AA0A70-C928-44F2-8775-1961767F14A6}" type="slidenum">
              <a:rPr lang="en-CA"/>
              <a:pPr>
                <a:defRPr/>
              </a:pPr>
              <a:t>‹#›</a:t>
            </a:fld>
            <a:endParaRPr lang="en-CA"/>
          </a:p>
        </p:txBody>
      </p:sp>
    </p:spTree>
    <p:extLst>
      <p:ext uri="{BB962C8B-B14F-4D97-AF65-F5344CB8AC3E}">
        <p14:creationId xmlns:p14="http://schemas.microsoft.com/office/powerpoint/2010/main" val="303366167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688" r:id="rId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FCFF00"/>
          </a:solidFill>
          <a:latin typeface="+mj-lt"/>
          <a:ea typeface="+mj-ea"/>
          <a:cs typeface="+mj-cs"/>
        </a:defRPr>
      </a:lvl1pPr>
      <a:lvl2pPr algn="ctr" rtl="0" eaLnBrk="0" fontAlgn="base" hangingPunct="0">
        <a:spcBef>
          <a:spcPct val="0"/>
        </a:spcBef>
        <a:spcAft>
          <a:spcPct val="0"/>
        </a:spcAft>
        <a:defRPr sz="3600" b="1">
          <a:solidFill>
            <a:srgbClr val="FCFF00"/>
          </a:solidFill>
          <a:latin typeface="Calibri" pitchFamily="34" charset="0"/>
        </a:defRPr>
      </a:lvl2pPr>
      <a:lvl3pPr algn="ctr" rtl="0" eaLnBrk="0" fontAlgn="base" hangingPunct="0">
        <a:spcBef>
          <a:spcPct val="0"/>
        </a:spcBef>
        <a:spcAft>
          <a:spcPct val="0"/>
        </a:spcAft>
        <a:defRPr sz="3600" b="1">
          <a:solidFill>
            <a:srgbClr val="FCFF00"/>
          </a:solidFill>
          <a:latin typeface="Calibri" pitchFamily="34" charset="0"/>
        </a:defRPr>
      </a:lvl3pPr>
      <a:lvl4pPr algn="ctr" rtl="0" eaLnBrk="0" fontAlgn="base" hangingPunct="0">
        <a:spcBef>
          <a:spcPct val="0"/>
        </a:spcBef>
        <a:spcAft>
          <a:spcPct val="0"/>
        </a:spcAft>
        <a:defRPr sz="3600" b="1">
          <a:solidFill>
            <a:srgbClr val="FCFF00"/>
          </a:solidFill>
          <a:latin typeface="Calibri" pitchFamily="34" charset="0"/>
        </a:defRPr>
      </a:lvl4pPr>
      <a:lvl5pPr algn="ctr" rtl="0" eaLnBrk="0" fontAlgn="base" hangingPunct="0">
        <a:spcBef>
          <a:spcPct val="0"/>
        </a:spcBef>
        <a:spcAft>
          <a:spcPct val="0"/>
        </a:spcAft>
        <a:defRPr sz="3600" b="1">
          <a:solidFill>
            <a:srgbClr val="FCFF00"/>
          </a:solidFill>
          <a:latin typeface="Calibri" pitchFamily="34" charset="0"/>
        </a:defRPr>
      </a:lvl5pPr>
      <a:lvl6pPr marL="457200" algn="ctr" rtl="0" fontAlgn="base">
        <a:spcBef>
          <a:spcPct val="0"/>
        </a:spcBef>
        <a:spcAft>
          <a:spcPct val="0"/>
        </a:spcAft>
        <a:defRPr sz="3600" b="1">
          <a:solidFill>
            <a:srgbClr val="FCFF00"/>
          </a:solidFill>
          <a:latin typeface="Calibri" pitchFamily="34" charset="0"/>
        </a:defRPr>
      </a:lvl6pPr>
      <a:lvl7pPr marL="914400" algn="ctr" rtl="0" fontAlgn="base">
        <a:spcBef>
          <a:spcPct val="0"/>
        </a:spcBef>
        <a:spcAft>
          <a:spcPct val="0"/>
        </a:spcAft>
        <a:defRPr sz="3600" b="1">
          <a:solidFill>
            <a:srgbClr val="FCFF00"/>
          </a:solidFill>
          <a:latin typeface="Calibri" pitchFamily="34" charset="0"/>
        </a:defRPr>
      </a:lvl7pPr>
      <a:lvl8pPr marL="1371600" algn="ctr" rtl="0" fontAlgn="base">
        <a:spcBef>
          <a:spcPct val="0"/>
        </a:spcBef>
        <a:spcAft>
          <a:spcPct val="0"/>
        </a:spcAft>
        <a:defRPr sz="3600" b="1">
          <a:solidFill>
            <a:srgbClr val="FCFF00"/>
          </a:solidFill>
          <a:latin typeface="Calibri" pitchFamily="34" charset="0"/>
        </a:defRPr>
      </a:lvl8pPr>
      <a:lvl9pPr marL="1828800" algn="ctr" rtl="0" fontAlgn="base">
        <a:spcBef>
          <a:spcPct val="0"/>
        </a:spcBef>
        <a:spcAft>
          <a:spcPct val="0"/>
        </a:spcAft>
        <a:defRPr sz="3600" b="1">
          <a:solidFill>
            <a:srgbClr val="FCFF00"/>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AF96280-0E67-4A30-975C-630F62FE87C3}" type="datetimeFigureOut">
              <a:rPr lang="en-CA"/>
              <a:pPr>
                <a:defRPr/>
              </a:pPr>
              <a:t>09/08/2011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FA426EE-319F-4729-818A-F9124C60282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sogc.or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23.xml"/><Relationship Id="rId16"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www.beststart.org/"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ctrTitle"/>
          </p:nvPr>
        </p:nvSpPr>
        <p:spPr bwMode="auto">
          <a:xfrm>
            <a:off x="349250" y="1412875"/>
            <a:ext cx="8255000" cy="720725"/>
          </a:xfrm>
          <a:extLst/>
        </p:spPr>
        <p:txBody>
          <a:bodyPr vert="horz" wrap="square" lIns="91440" tIns="45720" rIns="91440" bIns="45720" numCol="1" anchor="t" anchorCtr="0" compatLnSpc="1">
            <a:prstTxWarp prst="textNoShape">
              <a:avLst/>
            </a:prstTxWarp>
          </a:bodyPr>
          <a:lstStyle/>
          <a:p>
            <a:pPr algn="l" eaLnBrk="1" hangingPunct="1">
              <a:defRPr/>
            </a:pPr>
            <a:r>
              <a:rPr lang="en-US" sz="5400" dirty="0"/>
              <a:t>Changes in Pregnancy </a:t>
            </a:r>
            <a:endParaRPr lang="en-CA" sz="5400" dirty="0" smtClean="0"/>
          </a:p>
        </p:txBody>
      </p:sp>
      <p:pic>
        <p:nvPicPr>
          <p:cNvPr id="614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5084763"/>
            <a:ext cx="2649537"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775" y="2393423"/>
            <a:ext cx="2971799" cy="456776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322" y="2047875"/>
            <a:ext cx="2886075" cy="29146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3174" y="3970338"/>
            <a:ext cx="4210050" cy="299085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 name="Rectangle 7"/>
          <p:cNvSpPr/>
          <p:nvPr/>
        </p:nvSpPr>
        <p:spPr>
          <a:xfrm>
            <a:off x="468313" y="1192213"/>
            <a:ext cx="5471839" cy="2677656"/>
          </a:xfrm>
          <a:prstGeom prst="rect">
            <a:avLst/>
          </a:prstGeom>
        </p:spPr>
        <p:txBody>
          <a:bodyPr wrap="square">
            <a:spAutoFit/>
          </a:bodyPr>
          <a:lstStyle/>
          <a:p>
            <a:pPr>
              <a:spcBef>
                <a:spcPct val="20000"/>
              </a:spcBef>
              <a:buClr>
                <a:srgbClr val="006666"/>
              </a:buClr>
              <a:buSzPct val="80000"/>
              <a:defRPr/>
            </a:pPr>
            <a:r>
              <a:rPr lang="en-CA" sz="2400" b="1" dirty="0">
                <a:solidFill>
                  <a:schemeClr val="bg1"/>
                </a:solidFill>
                <a:effectLst>
                  <a:outerShdw blurRad="38100" dist="38100" dir="2700000" algn="tl">
                    <a:srgbClr val="000000">
                      <a:alpha val="43137"/>
                    </a:srgbClr>
                  </a:outerShdw>
                </a:effectLst>
                <a:latin typeface="+mn-lt"/>
              </a:rPr>
              <a:t>Key hormones:</a:t>
            </a:r>
          </a:p>
          <a:p>
            <a:pPr marL="342900" indent="-342900">
              <a:spcBef>
                <a:spcPct val="20000"/>
              </a:spcBef>
              <a:buClr>
                <a:srgbClr val="006666"/>
              </a:buClr>
              <a:buSzPct val="80000"/>
              <a:buFontTx/>
              <a:buBlip>
                <a:blip r:embed="rId3"/>
              </a:buBlip>
              <a:defRPr/>
            </a:pPr>
            <a:r>
              <a:rPr lang="en-CA" sz="2400" b="1" dirty="0">
                <a:solidFill>
                  <a:schemeClr val="bg1"/>
                </a:solidFill>
                <a:effectLst>
                  <a:outerShdw blurRad="38100" dist="38100" dir="2700000" algn="tl">
                    <a:srgbClr val="000000">
                      <a:alpha val="43137"/>
                    </a:srgbClr>
                  </a:outerShdw>
                </a:effectLst>
                <a:latin typeface="+mn-lt"/>
              </a:rPr>
              <a:t>Human chorionic gonadotropin (</a:t>
            </a:r>
            <a:r>
              <a:rPr lang="en-CA" sz="2400" b="1" dirty="0" err="1">
                <a:solidFill>
                  <a:schemeClr val="bg1"/>
                </a:solidFill>
                <a:effectLst>
                  <a:outerShdw blurRad="38100" dist="38100" dir="2700000" algn="tl">
                    <a:srgbClr val="000000">
                      <a:alpha val="43137"/>
                    </a:srgbClr>
                  </a:outerShdw>
                </a:effectLst>
                <a:latin typeface="+mn-lt"/>
              </a:rPr>
              <a:t>hCG</a:t>
            </a:r>
            <a:r>
              <a:rPr lang="en-CA" sz="2400" b="1" dirty="0">
                <a:solidFill>
                  <a:schemeClr val="bg1"/>
                </a:solidFill>
                <a:effectLst>
                  <a:outerShdw blurRad="38100" dist="38100" dir="2700000" algn="tl">
                    <a:srgbClr val="000000">
                      <a:alpha val="43137"/>
                    </a:srgbClr>
                  </a:outerShdw>
                </a:effectLst>
                <a:latin typeface="+mn-lt"/>
              </a:rPr>
              <a:t>)</a:t>
            </a:r>
          </a:p>
          <a:p>
            <a:pPr marL="342900" indent="-342900">
              <a:spcBef>
                <a:spcPct val="20000"/>
              </a:spcBef>
              <a:buClr>
                <a:srgbClr val="006666"/>
              </a:buClr>
              <a:buSzPct val="80000"/>
              <a:buFontTx/>
              <a:buBlip>
                <a:blip r:embed="rId3"/>
              </a:buBlip>
              <a:defRPr/>
            </a:pPr>
            <a:r>
              <a:rPr lang="en-CA" sz="2400" b="1" dirty="0">
                <a:solidFill>
                  <a:schemeClr val="bg1"/>
                </a:solidFill>
                <a:effectLst>
                  <a:outerShdw blurRad="38100" dist="38100" dir="2700000" algn="tl">
                    <a:srgbClr val="000000">
                      <a:alpha val="43137"/>
                    </a:srgbClr>
                  </a:outerShdw>
                </a:effectLst>
                <a:latin typeface="+mn-lt"/>
              </a:rPr>
              <a:t>Progesterone</a:t>
            </a:r>
          </a:p>
          <a:p>
            <a:pPr marL="342900" indent="-342900">
              <a:spcBef>
                <a:spcPct val="20000"/>
              </a:spcBef>
              <a:buClr>
                <a:srgbClr val="006666"/>
              </a:buClr>
              <a:buSzPct val="80000"/>
              <a:buFontTx/>
              <a:buBlip>
                <a:blip r:embed="rId3"/>
              </a:buBlip>
              <a:defRPr/>
            </a:pPr>
            <a:r>
              <a:rPr lang="en-CA" sz="2400" b="1" dirty="0" err="1">
                <a:solidFill>
                  <a:schemeClr val="bg1"/>
                </a:solidFill>
                <a:effectLst>
                  <a:outerShdw blurRad="38100" dist="38100" dir="2700000" algn="tl">
                    <a:srgbClr val="000000">
                      <a:alpha val="43137"/>
                    </a:srgbClr>
                  </a:outerShdw>
                </a:effectLst>
                <a:latin typeface="+mn-lt"/>
              </a:rPr>
              <a:t>Estrogen</a:t>
            </a:r>
            <a:endParaRPr lang="en-CA" sz="2400" b="1" dirty="0">
              <a:solidFill>
                <a:schemeClr val="bg1"/>
              </a:solidFill>
              <a:effectLst>
                <a:outerShdw blurRad="38100" dist="38100" dir="2700000" algn="tl">
                  <a:srgbClr val="000000">
                    <a:alpha val="43137"/>
                  </a:srgbClr>
                </a:outerShdw>
              </a:effectLst>
              <a:latin typeface="+mn-lt"/>
            </a:endParaRPr>
          </a:p>
          <a:p>
            <a:pPr marL="342900" indent="-342900">
              <a:spcBef>
                <a:spcPct val="20000"/>
              </a:spcBef>
              <a:buClr>
                <a:srgbClr val="006666"/>
              </a:buClr>
              <a:buSzPct val="80000"/>
              <a:buFontTx/>
              <a:buBlip>
                <a:blip r:embed="rId3"/>
              </a:buBlip>
              <a:defRPr/>
            </a:pPr>
            <a:r>
              <a:rPr lang="en-CA" sz="2400" b="1" dirty="0" err="1">
                <a:solidFill>
                  <a:schemeClr val="bg1"/>
                </a:solidFill>
                <a:effectLst>
                  <a:outerShdw blurRad="38100" dist="38100" dir="2700000" algn="tl">
                    <a:srgbClr val="000000">
                      <a:alpha val="43137"/>
                    </a:srgbClr>
                  </a:outerShdw>
                </a:effectLst>
                <a:latin typeface="+mn-lt"/>
              </a:rPr>
              <a:t>Relaxin</a:t>
            </a:r>
            <a:endParaRPr lang="en-CA" sz="2400" b="1" dirty="0">
              <a:solidFill>
                <a:schemeClr val="bg1"/>
              </a:solidFill>
              <a:effectLst>
                <a:outerShdw blurRad="38100" dist="38100" dir="2700000" algn="tl">
                  <a:srgbClr val="000000">
                    <a:alpha val="43137"/>
                  </a:srgbClr>
                </a:outerShdw>
              </a:effectLst>
              <a:latin typeface="+mn-lt"/>
            </a:endParaRPr>
          </a:p>
          <a:p>
            <a:pPr marL="342900" indent="-342900">
              <a:spcBef>
                <a:spcPct val="20000"/>
              </a:spcBef>
              <a:buClr>
                <a:srgbClr val="006666"/>
              </a:buClr>
              <a:buSzPct val="80000"/>
              <a:buFontTx/>
              <a:buBlip>
                <a:blip r:embed="rId3"/>
              </a:buBlip>
              <a:defRPr/>
            </a:pPr>
            <a:r>
              <a:rPr lang="en-CA" sz="2400" b="1" dirty="0">
                <a:solidFill>
                  <a:schemeClr val="bg1"/>
                </a:solidFill>
                <a:effectLst>
                  <a:outerShdw blurRad="38100" dist="38100" dir="2700000" algn="tl">
                    <a:srgbClr val="000000">
                      <a:alpha val="43137"/>
                    </a:srgbClr>
                  </a:outerShdw>
                </a:effectLst>
                <a:latin typeface="+mn-lt"/>
              </a:rPr>
              <a:t>Oxytocin</a:t>
            </a:r>
          </a:p>
        </p:txBody>
      </p:sp>
      <p:sp>
        <p:nvSpPr>
          <p:cNvPr id="15364"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What is Happening to Me?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250" y="1628775"/>
            <a:ext cx="6557625" cy="4972050"/>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480" y="837102"/>
            <a:ext cx="5352839" cy="5497023"/>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387"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dirty="0">
                <a:solidFill>
                  <a:srgbClr val="FCFF00"/>
                </a:solidFill>
                <a:latin typeface="Calibri" charset="0"/>
              </a:rPr>
              <a:t>Common </a:t>
            </a:r>
            <a:r>
              <a:rPr lang="en-CA" sz="3200" b="1" dirty="0" smtClean="0">
                <a:solidFill>
                  <a:srgbClr val="FCFF00"/>
                </a:solidFill>
                <a:latin typeface="Calibri" charset="0"/>
              </a:rPr>
              <a:t>Changes - First </a:t>
            </a:r>
            <a:r>
              <a:rPr lang="en-CA" sz="3200" b="1" dirty="0">
                <a:solidFill>
                  <a:srgbClr val="FCFF00"/>
                </a:solidFill>
                <a:latin typeface="Calibri" charset="0"/>
              </a:rPr>
              <a:t>Trimester</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177" y="912907"/>
            <a:ext cx="5577473" cy="5147187"/>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411"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dirty="0">
                <a:solidFill>
                  <a:srgbClr val="FCFF00"/>
                </a:solidFill>
                <a:latin typeface="Calibri" charset="0"/>
              </a:rPr>
              <a:t>Common </a:t>
            </a:r>
            <a:r>
              <a:rPr lang="en-CA" sz="3200" b="1" dirty="0" smtClean="0">
                <a:solidFill>
                  <a:srgbClr val="FCFF00"/>
                </a:solidFill>
                <a:latin typeface="Calibri" charset="0"/>
              </a:rPr>
              <a:t>Changes - First </a:t>
            </a:r>
            <a:r>
              <a:rPr lang="en-CA" sz="3200" b="1" dirty="0">
                <a:solidFill>
                  <a:srgbClr val="FCFF00"/>
                </a:solidFill>
                <a:latin typeface="Calibri" charset="0"/>
              </a:rPr>
              <a:t>Trimester</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724" y="941667"/>
            <a:ext cx="7038975" cy="5106707"/>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435"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dirty="0">
                <a:solidFill>
                  <a:srgbClr val="FCFF00"/>
                </a:solidFill>
                <a:latin typeface="Calibri" charset="0"/>
              </a:rPr>
              <a:t>Common </a:t>
            </a:r>
            <a:r>
              <a:rPr lang="en-CA" sz="3200" b="1" dirty="0" smtClean="0">
                <a:solidFill>
                  <a:srgbClr val="FCFF00"/>
                </a:solidFill>
                <a:latin typeface="Calibri" charset="0"/>
              </a:rPr>
              <a:t>Changes - First </a:t>
            </a:r>
            <a:r>
              <a:rPr lang="en-CA" sz="3200" b="1" dirty="0">
                <a:solidFill>
                  <a:srgbClr val="FCFF00"/>
                </a:solidFill>
                <a:latin typeface="Calibri" charset="0"/>
              </a:rPr>
              <a:t>Trimester</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933450"/>
            <a:ext cx="7924800" cy="4953000"/>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459"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dirty="0">
                <a:solidFill>
                  <a:srgbClr val="FCFF00"/>
                </a:solidFill>
                <a:latin typeface="Calibri" charset="0"/>
              </a:rPr>
              <a:t>Common </a:t>
            </a:r>
            <a:r>
              <a:rPr lang="en-CA" sz="3200" b="1" dirty="0" smtClean="0">
                <a:solidFill>
                  <a:srgbClr val="FCFF00"/>
                </a:solidFill>
                <a:latin typeface="Calibri" charset="0"/>
              </a:rPr>
              <a:t>Changes - First </a:t>
            </a:r>
            <a:r>
              <a:rPr lang="en-CA" sz="3200" b="1" dirty="0">
                <a:solidFill>
                  <a:srgbClr val="FCFF00"/>
                </a:solidFill>
                <a:latin typeface="Calibri" charset="0"/>
              </a:rPr>
              <a:t>Trimester</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483"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dirty="0">
                <a:solidFill>
                  <a:srgbClr val="FCFF00"/>
                </a:solidFill>
                <a:latin typeface="Calibri" charset="0"/>
              </a:rPr>
              <a:t>Common </a:t>
            </a:r>
            <a:r>
              <a:rPr lang="en-CA" sz="3200" b="1" dirty="0" smtClean="0">
                <a:solidFill>
                  <a:srgbClr val="FCFF00"/>
                </a:solidFill>
                <a:latin typeface="Calibri" charset="0"/>
              </a:rPr>
              <a:t>Changes - Second </a:t>
            </a:r>
            <a:r>
              <a:rPr lang="en-CA" sz="3200" b="1" dirty="0">
                <a:solidFill>
                  <a:srgbClr val="FCFF00"/>
                </a:solidFill>
                <a:latin typeface="Calibri" charset="0"/>
              </a:rPr>
              <a:t>Trimester</a:t>
            </a:r>
          </a:p>
        </p:txBody>
      </p:sp>
      <p:sp>
        <p:nvSpPr>
          <p:cNvPr id="10" name="Oval 9"/>
          <p:cNvSpPr/>
          <p:nvPr/>
        </p:nvSpPr>
        <p:spPr>
          <a:xfrm>
            <a:off x="4319588" y="1617663"/>
            <a:ext cx="4106862" cy="4221162"/>
          </a:xfrm>
          <a:prstGeom prst="ellipse">
            <a:avLst/>
          </a:prstGeom>
          <a:solidFill>
            <a:srgbClr val="338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Rectangle 10"/>
          <p:cNvSpPr/>
          <p:nvPr/>
        </p:nvSpPr>
        <p:spPr>
          <a:xfrm>
            <a:off x="1547813" y="1341438"/>
            <a:ext cx="6048375" cy="4175125"/>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638" y="1495425"/>
            <a:ext cx="5800725" cy="3867150"/>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4" y="918367"/>
            <a:ext cx="7591425" cy="5072221"/>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507"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dirty="0">
                <a:solidFill>
                  <a:srgbClr val="FCFF00"/>
                </a:solidFill>
                <a:latin typeface="Calibri" charset="0"/>
              </a:rPr>
              <a:t>Common </a:t>
            </a:r>
            <a:r>
              <a:rPr lang="en-CA" sz="3200" b="1" dirty="0" smtClean="0">
                <a:solidFill>
                  <a:srgbClr val="FCFF00"/>
                </a:solidFill>
                <a:latin typeface="Calibri" charset="0"/>
              </a:rPr>
              <a:t>Changes - Third </a:t>
            </a:r>
            <a:r>
              <a:rPr lang="en-CA" sz="3200" b="1" dirty="0">
                <a:solidFill>
                  <a:srgbClr val="FCFF00"/>
                </a:solidFill>
                <a:latin typeface="Calibri" charset="0"/>
              </a:rPr>
              <a:t>Trimester</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Rectangle 6"/>
          <p:cNvSpPr/>
          <p:nvPr/>
        </p:nvSpPr>
        <p:spPr>
          <a:xfrm>
            <a:off x="565150" y="1533092"/>
            <a:ext cx="8280400" cy="3642591"/>
          </a:xfrm>
          <a:prstGeom prst="rect">
            <a:avLst/>
          </a:prstGeom>
        </p:spPr>
        <p:txBody>
          <a:bodyPr>
            <a:spAutoFit/>
          </a:bodyPr>
          <a:lstStyle/>
          <a:p>
            <a:pPr marL="342900" indent="-342900">
              <a:spcBef>
                <a:spcPct val="20000"/>
              </a:spcBef>
              <a:buClr>
                <a:srgbClr val="006666"/>
              </a:buClr>
              <a:buSzPct val="80000"/>
              <a:buFontTx/>
              <a:buBlip>
                <a:blip r:embed="rId3"/>
              </a:buBlip>
              <a:defRPr/>
            </a:pPr>
            <a:r>
              <a:rPr lang="en-CA" sz="2400" b="1" kern="0" dirty="0">
                <a:solidFill>
                  <a:schemeClr val="bg1"/>
                </a:solidFill>
                <a:effectLst>
                  <a:outerShdw blurRad="38100" dist="38100" dir="2700000" algn="tl">
                    <a:srgbClr val="000000">
                      <a:alpha val="43137"/>
                    </a:srgbClr>
                  </a:outerShdw>
                </a:effectLst>
                <a:latin typeface="+mn-lt"/>
              </a:rPr>
              <a:t>Vaginal bleeding</a:t>
            </a:r>
          </a:p>
          <a:p>
            <a:pPr marL="342900" indent="-342900">
              <a:spcBef>
                <a:spcPct val="20000"/>
              </a:spcBef>
              <a:buClr>
                <a:srgbClr val="006666"/>
              </a:buClr>
              <a:buSzPct val="80000"/>
              <a:buFontTx/>
              <a:buBlip>
                <a:blip r:embed="rId3"/>
              </a:buBlip>
              <a:defRPr/>
            </a:pPr>
            <a:r>
              <a:rPr lang="en-CA" sz="2400" b="1" kern="0" dirty="0">
                <a:solidFill>
                  <a:schemeClr val="bg1"/>
                </a:solidFill>
                <a:effectLst>
                  <a:outerShdw blurRad="38100" dist="38100" dir="2700000" algn="tl">
                    <a:srgbClr val="000000">
                      <a:alpha val="43137"/>
                    </a:srgbClr>
                  </a:outerShdw>
                </a:effectLst>
                <a:latin typeface="+mn-lt"/>
              </a:rPr>
              <a:t>Leaking or a gush of fluid from your vagina</a:t>
            </a:r>
          </a:p>
          <a:p>
            <a:pPr marL="342900" indent="-342900">
              <a:spcBef>
                <a:spcPct val="20000"/>
              </a:spcBef>
              <a:buClr>
                <a:srgbClr val="006666"/>
              </a:buClr>
              <a:buSzPct val="80000"/>
              <a:buFontTx/>
              <a:buBlip>
                <a:blip r:embed="rId3"/>
              </a:buBlip>
              <a:defRPr/>
            </a:pPr>
            <a:r>
              <a:rPr lang="en-CA" sz="2400" b="1" kern="0" dirty="0">
                <a:solidFill>
                  <a:schemeClr val="bg1"/>
                </a:solidFill>
                <a:effectLst>
                  <a:outerShdw blurRad="38100" dist="38100" dir="2700000" algn="tl">
                    <a:srgbClr val="000000">
                      <a:alpha val="43137"/>
                    </a:srgbClr>
                  </a:outerShdw>
                </a:effectLst>
                <a:latin typeface="+mn-lt"/>
              </a:rPr>
              <a:t>Abdominal pain</a:t>
            </a:r>
          </a:p>
          <a:p>
            <a:pPr marL="342900" indent="-342900">
              <a:spcBef>
                <a:spcPct val="20000"/>
              </a:spcBef>
              <a:buClr>
                <a:srgbClr val="006666"/>
              </a:buClr>
              <a:buSzPct val="80000"/>
              <a:buFontTx/>
              <a:buBlip>
                <a:blip r:embed="rId3"/>
              </a:buBlip>
              <a:defRPr/>
            </a:pPr>
            <a:r>
              <a:rPr lang="en-CA" sz="2400" b="1" kern="0" dirty="0">
                <a:solidFill>
                  <a:schemeClr val="bg1"/>
                </a:solidFill>
                <a:effectLst>
                  <a:outerShdw blurRad="38100" dist="38100" dir="2700000" algn="tl">
                    <a:srgbClr val="000000">
                      <a:alpha val="43137"/>
                    </a:srgbClr>
                  </a:outerShdw>
                </a:effectLst>
                <a:latin typeface="+mn-lt"/>
              </a:rPr>
              <a:t>No baby movement for 24 hours</a:t>
            </a:r>
          </a:p>
          <a:p>
            <a:pPr marL="342900" indent="-342900">
              <a:spcBef>
                <a:spcPct val="20000"/>
              </a:spcBef>
              <a:buClr>
                <a:srgbClr val="006666"/>
              </a:buClr>
              <a:buSzPct val="80000"/>
              <a:buFontTx/>
              <a:buBlip>
                <a:blip r:embed="rId3"/>
              </a:buBlip>
              <a:defRPr/>
            </a:pPr>
            <a:r>
              <a:rPr lang="en-CA" sz="2400" b="1" kern="0" dirty="0">
                <a:solidFill>
                  <a:schemeClr val="bg1"/>
                </a:solidFill>
                <a:effectLst>
                  <a:outerShdw blurRad="38100" dist="38100" dir="2700000" algn="tl">
                    <a:srgbClr val="000000">
                      <a:alpha val="43137"/>
                    </a:srgbClr>
                  </a:outerShdw>
                </a:effectLst>
                <a:latin typeface="+mn-lt"/>
              </a:rPr>
              <a:t>Unusual and constant headache</a:t>
            </a:r>
          </a:p>
          <a:p>
            <a:pPr marL="342900" indent="-342900">
              <a:spcBef>
                <a:spcPct val="20000"/>
              </a:spcBef>
              <a:buClr>
                <a:srgbClr val="006666"/>
              </a:buClr>
              <a:buSzPct val="80000"/>
              <a:buFontTx/>
              <a:buBlip>
                <a:blip r:embed="rId3"/>
              </a:buBlip>
              <a:defRPr/>
            </a:pPr>
            <a:r>
              <a:rPr lang="en-CA" sz="2400" b="1" kern="0" dirty="0">
                <a:solidFill>
                  <a:schemeClr val="bg1"/>
                </a:solidFill>
                <a:effectLst>
                  <a:outerShdw blurRad="38100" dist="38100" dir="2700000" algn="tl">
                    <a:srgbClr val="000000">
                      <a:alpha val="43137"/>
                    </a:srgbClr>
                  </a:outerShdw>
                </a:effectLst>
                <a:latin typeface="+mn-lt"/>
              </a:rPr>
              <a:t>Visual changes (seeing spots or flashes)</a:t>
            </a:r>
          </a:p>
          <a:p>
            <a:pPr marL="342900" indent="-342900">
              <a:spcBef>
                <a:spcPct val="20000"/>
              </a:spcBef>
              <a:buClr>
                <a:srgbClr val="006666"/>
              </a:buClr>
              <a:buSzPct val="80000"/>
              <a:buFontTx/>
              <a:buBlip>
                <a:blip r:embed="rId3"/>
              </a:buBlip>
              <a:defRPr/>
            </a:pPr>
            <a:r>
              <a:rPr lang="en-CA" sz="2400" b="1" kern="0" dirty="0">
                <a:solidFill>
                  <a:schemeClr val="bg1"/>
                </a:solidFill>
                <a:effectLst>
                  <a:outerShdw blurRad="38100" dist="38100" dir="2700000" algn="tl">
                    <a:srgbClr val="000000">
                      <a:alpha val="43137"/>
                    </a:srgbClr>
                  </a:outerShdw>
                </a:effectLst>
                <a:latin typeface="+mn-lt"/>
              </a:rPr>
              <a:t>Persistent lower back pain</a:t>
            </a:r>
          </a:p>
          <a:p>
            <a:pPr marL="342900" indent="-342900">
              <a:spcBef>
                <a:spcPct val="20000"/>
              </a:spcBef>
              <a:buClr>
                <a:srgbClr val="006666"/>
              </a:buClr>
              <a:buSzPct val="80000"/>
              <a:buFontTx/>
              <a:buBlip>
                <a:blip r:embed="rId3"/>
              </a:buBlip>
              <a:defRPr/>
            </a:pPr>
            <a:r>
              <a:rPr lang="en-CA" sz="2400" b="1" kern="0" dirty="0">
                <a:solidFill>
                  <a:schemeClr val="bg1"/>
                </a:solidFill>
                <a:effectLst>
                  <a:outerShdw blurRad="38100" dist="38100" dir="2700000" algn="tl">
                    <a:srgbClr val="000000">
                      <a:alpha val="43137"/>
                    </a:srgbClr>
                  </a:outerShdw>
                </a:effectLst>
                <a:latin typeface="+mn-lt"/>
              </a:rPr>
              <a:t>Regular contractions of the uterus before your baby is due</a:t>
            </a:r>
          </a:p>
          <a:p>
            <a:pPr>
              <a:spcBef>
                <a:spcPct val="20000"/>
              </a:spcBef>
              <a:buClr>
                <a:srgbClr val="006666"/>
              </a:buClr>
              <a:buSzPct val="80000"/>
              <a:defRPr/>
            </a:pPr>
            <a:endParaRPr lang="en-CA" sz="2400" b="1" kern="0" dirty="0">
              <a:solidFill>
                <a:schemeClr val="bg1"/>
              </a:solidFill>
              <a:effectLst>
                <a:outerShdw blurRad="38100" dist="38100" dir="2700000" algn="tl">
                  <a:srgbClr val="000000">
                    <a:alpha val="43137"/>
                  </a:srgbClr>
                </a:outerShdw>
              </a:effectLst>
              <a:latin typeface="+mn-lt"/>
            </a:endParaRPr>
          </a:p>
        </p:txBody>
      </p:sp>
      <p:sp>
        <p:nvSpPr>
          <p:cNvPr id="22532"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When to Get Medical Help</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Rectangle 6"/>
          <p:cNvSpPr/>
          <p:nvPr/>
        </p:nvSpPr>
        <p:spPr>
          <a:xfrm>
            <a:off x="315913" y="1255713"/>
            <a:ext cx="5807075" cy="4610100"/>
          </a:xfrm>
          <a:prstGeom prst="rect">
            <a:avLst/>
          </a:prstGeom>
        </p:spPr>
        <p:txBody>
          <a:bodyPr>
            <a:spAutoFit/>
          </a:bodyPr>
          <a:lstStyle/>
          <a:p>
            <a:pPr marL="342900" indent="-342900">
              <a:spcBef>
                <a:spcPct val="20000"/>
              </a:spcBef>
              <a:buClr>
                <a:srgbClr val="006666"/>
              </a:buClr>
              <a:buSzPct val="80000"/>
              <a:buFontTx/>
              <a:buBlip>
                <a:blip r:embed="rId3"/>
              </a:buBlip>
              <a:defRPr/>
            </a:pPr>
            <a:r>
              <a:rPr lang="en-CA" sz="2400" b="1" dirty="0">
                <a:solidFill>
                  <a:schemeClr val="bg1"/>
                </a:solidFill>
                <a:effectLst>
                  <a:outerShdw blurRad="38100" dist="38100" dir="2700000" algn="tl">
                    <a:srgbClr val="000000">
                      <a:alpha val="43137"/>
                    </a:srgbClr>
                  </a:outerShdw>
                </a:effectLst>
                <a:latin typeface="+mn-lt"/>
              </a:rPr>
              <a:t>Most of the time within the two last weeks...</a:t>
            </a:r>
          </a:p>
          <a:p>
            <a:pPr marL="742950" lvl="1" indent="-285750">
              <a:spcBef>
                <a:spcPct val="20000"/>
              </a:spcBef>
              <a:buClr>
                <a:srgbClr val="006666"/>
              </a:buClr>
              <a:buSzPct val="80000"/>
              <a:buFontTx/>
              <a:buBlip>
                <a:blip r:embed="rId3"/>
              </a:buBlip>
              <a:defRPr/>
            </a:pPr>
            <a:r>
              <a:rPr lang="en-CA" sz="2000" b="1" dirty="0">
                <a:solidFill>
                  <a:schemeClr val="bg1"/>
                </a:solidFill>
                <a:effectLst>
                  <a:outerShdw blurRad="38100" dist="38100" dir="2700000" algn="tl">
                    <a:srgbClr val="000000">
                      <a:alpha val="43137"/>
                    </a:srgbClr>
                  </a:outerShdw>
                </a:effectLst>
                <a:latin typeface="+mn-lt"/>
              </a:rPr>
              <a:t>Have you been sad, depressed or irritable?</a:t>
            </a:r>
          </a:p>
          <a:p>
            <a:pPr marL="742950" lvl="1" indent="-285750">
              <a:spcBef>
                <a:spcPct val="20000"/>
              </a:spcBef>
              <a:buClr>
                <a:srgbClr val="006666"/>
              </a:buClr>
              <a:buSzPct val="80000"/>
              <a:buFontTx/>
              <a:buBlip>
                <a:blip r:embed="rId3"/>
              </a:buBlip>
              <a:defRPr/>
            </a:pPr>
            <a:r>
              <a:rPr lang="en-CA" sz="2000" b="1" dirty="0">
                <a:solidFill>
                  <a:schemeClr val="bg1"/>
                </a:solidFill>
                <a:effectLst>
                  <a:outerShdw blurRad="38100" dist="38100" dir="2700000" algn="tl">
                    <a:srgbClr val="000000">
                      <a:alpha val="43137"/>
                    </a:srgbClr>
                  </a:outerShdw>
                </a:effectLst>
                <a:latin typeface="+mn-lt"/>
              </a:rPr>
              <a:t>Have you been unable to enjoy the things you used to enjoy?</a:t>
            </a:r>
          </a:p>
          <a:p>
            <a:pPr marL="742950" lvl="1" indent="-285750">
              <a:spcBef>
                <a:spcPct val="20000"/>
              </a:spcBef>
              <a:buClr>
                <a:srgbClr val="006666"/>
              </a:buClr>
              <a:buSzPct val="80000"/>
              <a:buFontTx/>
              <a:buBlip>
                <a:blip r:embed="rId3"/>
              </a:buBlip>
              <a:defRPr/>
            </a:pPr>
            <a:r>
              <a:rPr lang="en-CA" sz="2000" b="1" dirty="0">
                <a:solidFill>
                  <a:schemeClr val="bg1"/>
                </a:solidFill>
                <a:effectLst>
                  <a:outerShdw blurRad="38100" dist="38100" dir="2700000" algn="tl">
                    <a:srgbClr val="000000">
                      <a:alpha val="43137"/>
                    </a:srgbClr>
                  </a:outerShdw>
                </a:effectLst>
                <a:latin typeface="+mn-lt"/>
              </a:rPr>
              <a:t>Have you felt anxious, worried or panicky?</a:t>
            </a:r>
          </a:p>
          <a:p>
            <a:pPr marL="742950" lvl="1" indent="-285750">
              <a:spcBef>
                <a:spcPct val="20000"/>
              </a:spcBef>
              <a:buClr>
                <a:srgbClr val="006666"/>
              </a:buClr>
              <a:buSzPct val="80000"/>
              <a:buFontTx/>
              <a:buBlip>
                <a:blip r:embed="rId3"/>
              </a:buBlip>
              <a:defRPr/>
            </a:pPr>
            <a:r>
              <a:rPr lang="en-CA" sz="2000" b="1" dirty="0">
                <a:solidFill>
                  <a:schemeClr val="bg1"/>
                </a:solidFill>
                <a:effectLst>
                  <a:outerShdw blurRad="38100" dist="38100" dir="2700000" algn="tl">
                    <a:srgbClr val="000000">
                      <a:alpha val="43137"/>
                    </a:srgbClr>
                  </a:outerShdw>
                </a:effectLst>
                <a:latin typeface="+mn-lt"/>
              </a:rPr>
              <a:t>Have you cried more easily?</a:t>
            </a:r>
          </a:p>
          <a:p>
            <a:pPr marL="342900" indent="-342900">
              <a:spcBef>
                <a:spcPct val="20000"/>
              </a:spcBef>
              <a:buClr>
                <a:srgbClr val="006666"/>
              </a:buClr>
              <a:buSzPct val="80000"/>
              <a:buFontTx/>
              <a:buBlip>
                <a:blip r:embed="rId3"/>
              </a:buBlip>
              <a:defRPr/>
            </a:pPr>
            <a:r>
              <a:rPr lang="en-CA" sz="2400" b="1" dirty="0">
                <a:solidFill>
                  <a:schemeClr val="bg1"/>
                </a:solidFill>
                <a:effectLst>
                  <a:outerShdw blurRad="38100" dist="38100" dir="2700000" algn="tl">
                    <a:srgbClr val="000000">
                      <a:alpha val="43137"/>
                    </a:srgbClr>
                  </a:outerShdw>
                </a:effectLst>
                <a:latin typeface="+mn-lt"/>
              </a:rPr>
              <a:t>Have you experienced any recent losses or stressful life events?</a:t>
            </a:r>
          </a:p>
          <a:p>
            <a:pPr marL="342900" indent="-342900">
              <a:spcBef>
                <a:spcPct val="20000"/>
              </a:spcBef>
              <a:buClr>
                <a:srgbClr val="006666"/>
              </a:buClr>
              <a:buSzPct val="80000"/>
              <a:buFontTx/>
              <a:buBlip>
                <a:blip r:embed="rId3"/>
              </a:buBlip>
              <a:defRPr/>
            </a:pPr>
            <a:r>
              <a:rPr lang="en-CA" sz="2400" b="1" dirty="0">
                <a:solidFill>
                  <a:schemeClr val="bg1"/>
                </a:solidFill>
                <a:effectLst>
                  <a:outerShdw blurRad="38100" dist="38100" dir="2700000" algn="tl">
                    <a:srgbClr val="000000">
                      <a:alpha val="43137"/>
                    </a:srgbClr>
                  </a:outerShdw>
                </a:effectLst>
                <a:latin typeface="+mn-lt"/>
              </a:rPr>
              <a:t>Do you have a history of depression, anxiety or other mental health challenges?</a:t>
            </a:r>
          </a:p>
        </p:txBody>
      </p:sp>
      <p:sp>
        <p:nvSpPr>
          <p:cNvPr id="23556"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Emotional Changes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204" y="1943100"/>
            <a:ext cx="3882721" cy="4129087"/>
          </a:xfrm>
          <a:prstGeom prst="rect">
            <a:avLst/>
          </a:prstGeom>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579"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Things Can Change for the Partner Too…</a:t>
            </a:r>
          </a:p>
        </p:txBody>
      </p:sp>
      <p:grpSp>
        <p:nvGrpSpPr>
          <p:cNvPr id="24581" name="Group 1"/>
          <p:cNvGrpSpPr>
            <a:grpSpLocks/>
          </p:cNvGrpSpPr>
          <p:nvPr/>
        </p:nvGrpSpPr>
        <p:grpSpPr bwMode="auto">
          <a:xfrm>
            <a:off x="3386138" y="1274763"/>
            <a:ext cx="5265737" cy="4025900"/>
            <a:chOff x="2987675" y="1274763"/>
            <a:chExt cx="5664200" cy="4331305"/>
          </a:xfrm>
        </p:grpSpPr>
        <p:sp>
          <p:nvSpPr>
            <p:cNvPr id="23" name="Rectangle 22"/>
            <p:cNvSpPr/>
            <p:nvPr/>
          </p:nvSpPr>
          <p:spPr bwMode="auto">
            <a:xfrm>
              <a:off x="2987675" y="1274763"/>
              <a:ext cx="5664200" cy="4331305"/>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Rectangle 3"/>
            <p:cNvSpPr/>
            <p:nvPr/>
          </p:nvSpPr>
          <p:spPr bwMode="auto">
            <a:xfrm>
              <a:off x="3177221" y="1469467"/>
              <a:ext cx="5256078" cy="3904323"/>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d</a:t>
              </a:r>
            </a:p>
          </p:txBody>
        </p:sp>
        <p:sp>
          <p:nvSpPr>
            <p:cNvPr id="9" name="Rectangle 8"/>
            <p:cNvSpPr/>
            <p:nvPr/>
          </p:nvSpPr>
          <p:spPr bwMode="auto">
            <a:xfrm>
              <a:off x="3207958" y="1594145"/>
              <a:ext cx="4824048" cy="3477341"/>
            </a:xfrm>
            <a:prstGeom prst="rect">
              <a:avLst/>
            </a:prstGeom>
          </p:spPr>
          <p:txBody>
            <a:bodyPr>
              <a:spAutoFit/>
            </a:bodyPr>
            <a:lstStyle/>
            <a:p>
              <a:pPr marL="180975" indent="-180975">
                <a:spcBef>
                  <a:spcPct val="20000"/>
                </a:spcBef>
                <a:buClr>
                  <a:srgbClr val="006666"/>
                </a:buClr>
                <a:buSzPct val="85000"/>
                <a:buFont typeface="Arial" pitchFamily="34" charset="0"/>
                <a:buChar char="•"/>
                <a:defRPr/>
              </a:pPr>
              <a:r>
                <a:rPr lang="en-CA" sz="2000" b="1" kern="0" dirty="0">
                  <a:solidFill>
                    <a:srgbClr val="338288"/>
                  </a:solidFill>
                  <a:latin typeface="+mn-lt"/>
                </a:rPr>
                <a:t>Concerned about mom’s fatigue, mood swings, and changes to sexual relationship</a:t>
              </a:r>
            </a:p>
            <a:p>
              <a:pPr marL="180975" indent="-180975">
                <a:spcBef>
                  <a:spcPct val="20000"/>
                </a:spcBef>
                <a:buClr>
                  <a:srgbClr val="006666"/>
                </a:buClr>
                <a:buSzPct val="85000"/>
                <a:buFont typeface="Arial" pitchFamily="34" charset="0"/>
                <a:buChar char="•"/>
                <a:defRPr/>
              </a:pPr>
              <a:r>
                <a:rPr lang="en-CA" sz="2000" b="1" kern="0" dirty="0">
                  <a:solidFill>
                    <a:srgbClr val="338288"/>
                  </a:solidFill>
                  <a:latin typeface="+mn-lt"/>
                </a:rPr>
                <a:t>Worrying over finances</a:t>
              </a:r>
            </a:p>
            <a:p>
              <a:pPr marL="180975" indent="-180975">
                <a:spcBef>
                  <a:spcPct val="20000"/>
                </a:spcBef>
                <a:buClr>
                  <a:srgbClr val="006666"/>
                </a:buClr>
                <a:buSzPct val="80000"/>
                <a:buFont typeface="Arial" pitchFamily="34" charset="0"/>
                <a:buChar char="•"/>
                <a:defRPr/>
              </a:pPr>
              <a:r>
                <a:rPr lang="en-CA" sz="2000" b="1" kern="0" dirty="0">
                  <a:solidFill>
                    <a:srgbClr val="338288"/>
                  </a:solidFill>
                  <a:latin typeface="+mn-lt"/>
                </a:rPr>
                <a:t>Varying feelings about mom’s changing appearance</a:t>
              </a:r>
            </a:p>
            <a:p>
              <a:pPr marL="180975" indent="-180975">
                <a:spcBef>
                  <a:spcPct val="20000"/>
                </a:spcBef>
                <a:buClr>
                  <a:srgbClr val="006666"/>
                </a:buClr>
                <a:buSzPct val="80000"/>
                <a:buFont typeface="Arial" pitchFamily="34" charset="0"/>
                <a:buChar char="•"/>
                <a:defRPr/>
              </a:pPr>
              <a:r>
                <a:rPr lang="en-CA" sz="2000" b="1" kern="0" dirty="0">
                  <a:solidFill>
                    <a:srgbClr val="338288"/>
                  </a:solidFill>
                  <a:latin typeface="+mn-lt"/>
                </a:rPr>
                <a:t>Feeling protective of the family</a:t>
              </a:r>
            </a:p>
            <a:p>
              <a:pPr marL="180975" indent="-180975">
                <a:spcBef>
                  <a:spcPct val="20000"/>
                </a:spcBef>
                <a:buClr>
                  <a:srgbClr val="006666"/>
                </a:buClr>
                <a:buSzPct val="80000"/>
                <a:buFont typeface="Arial" pitchFamily="34" charset="0"/>
                <a:buChar char="•"/>
                <a:defRPr/>
              </a:pPr>
              <a:r>
                <a:rPr lang="en-CA" sz="2000" b="1" kern="0" dirty="0">
                  <a:solidFill>
                    <a:srgbClr val="338288"/>
                  </a:solidFill>
                  <a:latin typeface="+mn-lt"/>
                </a:rPr>
                <a:t>Anticipating and preparing for birth</a:t>
              </a:r>
            </a:p>
            <a:p>
              <a:pPr marL="180975" indent="-180975">
                <a:spcBef>
                  <a:spcPct val="20000"/>
                </a:spcBef>
                <a:buClr>
                  <a:srgbClr val="006666"/>
                </a:buClr>
                <a:buSzPct val="80000"/>
                <a:buFont typeface="Arial" pitchFamily="34" charset="0"/>
                <a:buChar char="•"/>
                <a:defRPr/>
              </a:pPr>
              <a:r>
                <a:rPr lang="en-CA" sz="2000" b="1" kern="0" dirty="0">
                  <a:solidFill>
                    <a:srgbClr val="338288"/>
                  </a:solidFill>
                  <a:latin typeface="+mn-lt"/>
                </a:rPr>
                <a:t>Concerned about health of mom and baby</a:t>
              </a:r>
              <a:endParaRPr lang="en-CA" sz="2000" b="1" kern="0" dirty="0">
                <a:solidFill>
                  <a:schemeClr val="bg1"/>
                </a:solidFill>
                <a:latin typeface="+mn-lt"/>
              </a:endParaRPr>
            </a:p>
          </p:txBody>
        </p:sp>
        <p:pic>
          <p:nvPicPr>
            <p:cNvPr id="24585"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013" y="2688371"/>
              <a:ext cx="37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013" y="1853926"/>
              <a:ext cx="373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013" y="3238084"/>
              <a:ext cx="37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013" y="3792264"/>
              <a:ext cx="373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013" y="4225651"/>
              <a:ext cx="37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013" y="4682709"/>
              <a:ext cx="373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72" y="988456"/>
            <a:ext cx="3789040" cy="5136254"/>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255" y="400050"/>
            <a:ext cx="6224657" cy="6024741"/>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171"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Pregnancy is a Time of Change</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1257300"/>
            <a:ext cx="5183188" cy="4343400"/>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604"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Things Can Change for the Partner Too…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1438275"/>
            <a:ext cx="4838700" cy="3981450"/>
          </a:xfrm>
          <a:prstGeom prst="rect">
            <a:avLst/>
          </a:prstGeom>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6627"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What About Intimacy During Pregnancy?</a:t>
            </a:r>
          </a:p>
        </p:txBody>
      </p:sp>
      <p:sp>
        <p:nvSpPr>
          <p:cNvPr id="8" name="Oval 7"/>
          <p:cNvSpPr/>
          <p:nvPr/>
        </p:nvSpPr>
        <p:spPr bwMode="auto">
          <a:xfrm>
            <a:off x="2513013" y="1408113"/>
            <a:ext cx="4303712" cy="4424362"/>
          </a:xfrm>
          <a:prstGeom prst="ellipse">
            <a:avLst/>
          </a:prstGeom>
          <a:solidFill>
            <a:srgbClr val="84CCD2"/>
          </a:solidFill>
          <a:ln>
            <a:noFill/>
          </a:ln>
          <a:effectLst>
            <a:outerShdw blurRad="292100" dist="203200" dir="1620000" sx="88000" sy="880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a:t> </a:t>
            </a:r>
          </a:p>
        </p:txBody>
      </p:sp>
      <p:sp>
        <p:nvSpPr>
          <p:cNvPr id="9" name="Oval 8"/>
          <p:cNvSpPr/>
          <p:nvPr/>
        </p:nvSpPr>
        <p:spPr bwMode="auto">
          <a:xfrm>
            <a:off x="2820988" y="1890713"/>
            <a:ext cx="3790950" cy="3894137"/>
          </a:xfrm>
          <a:prstGeom prst="ellipse">
            <a:avLst/>
          </a:prstGeom>
          <a:solidFill>
            <a:srgbClr val="338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712" y="940005"/>
            <a:ext cx="3664496" cy="4967193"/>
          </a:xfrm>
          <a:prstGeom prst="rect">
            <a:avLst/>
          </a:prstGeo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651"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3200" b="1" dirty="0" smtClean="0">
                <a:solidFill>
                  <a:srgbClr val="FCFF00"/>
                </a:solidFill>
                <a:latin typeface="Calibri" charset="0"/>
              </a:rPr>
              <a:t>For More Information</a:t>
            </a:r>
            <a:endParaRPr lang="en-CA" sz="3200" b="1" dirty="0">
              <a:solidFill>
                <a:srgbClr val="FCFF00"/>
              </a:solidFill>
              <a:latin typeface="Calibri" charset="0"/>
            </a:endParaRPr>
          </a:p>
        </p:txBody>
      </p:sp>
      <p:sp>
        <p:nvSpPr>
          <p:cNvPr id="58373" name="Text Box 5"/>
          <p:cNvSpPr txBox="1">
            <a:spLocks noChangeArrowheads="1"/>
          </p:cNvSpPr>
          <p:nvPr/>
        </p:nvSpPr>
        <p:spPr bwMode="auto">
          <a:xfrm>
            <a:off x="4788792" y="1268760"/>
            <a:ext cx="4103688" cy="3693319"/>
          </a:xfrm>
          <a:prstGeom prst="rect">
            <a:avLst/>
          </a:prstGeom>
          <a:noFill/>
          <a:ln>
            <a:noFill/>
          </a:ln>
          <a:effectLst/>
          <a:extLst/>
        </p:spPr>
        <p:txBody>
          <a:bodyPr>
            <a:spAutoFit/>
          </a:bodyPr>
          <a:lstStyle>
            <a:lvl1pPr marL="355600" indent="-355600">
              <a:defRPr>
                <a:solidFill>
                  <a:schemeClr val="tx1"/>
                </a:solidFill>
                <a:latin typeface="Arial" pitchFamily="34" charset="0"/>
              </a:defRPr>
            </a:lvl1pPr>
            <a:lvl2pPr marL="534988">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buFontTx/>
              <a:buChar char="•"/>
              <a:defRPr/>
            </a:pPr>
            <a:r>
              <a:rPr lang="en-CA" sz="2400" b="1" dirty="0" smtClean="0">
                <a:solidFill>
                  <a:schemeClr val="bg1"/>
                </a:solidFill>
                <a:effectLst>
                  <a:outerShdw blurRad="38100" dist="38100" dir="2700000" algn="tl">
                    <a:srgbClr val="000000">
                      <a:alpha val="43137"/>
                    </a:srgbClr>
                  </a:outerShdw>
                </a:effectLst>
                <a:latin typeface="+mn-lt"/>
              </a:rPr>
              <a:t>Health care provider</a:t>
            </a:r>
          </a:p>
          <a:p>
            <a:pPr>
              <a:buFontTx/>
              <a:buChar char="•"/>
              <a:defRPr/>
            </a:pPr>
            <a:r>
              <a:rPr lang="en-CA" sz="2400" b="1" dirty="0" smtClean="0">
                <a:solidFill>
                  <a:schemeClr val="bg1"/>
                </a:solidFill>
                <a:effectLst>
                  <a:outerShdw blurRad="38100" dist="38100" dir="2700000" algn="tl">
                    <a:srgbClr val="000000">
                      <a:alpha val="43137"/>
                    </a:srgbClr>
                  </a:outerShdw>
                </a:effectLst>
                <a:latin typeface="+mn-lt"/>
              </a:rPr>
              <a:t>Local public health department</a:t>
            </a:r>
          </a:p>
          <a:p>
            <a:pPr>
              <a:buFontTx/>
              <a:buChar char="•"/>
              <a:defRPr/>
            </a:pPr>
            <a:r>
              <a:rPr lang="en-CA" sz="2400" b="1" dirty="0" smtClean="0">
                <a:solidFill>
                  <a:schemeClr val="bg1"/>
                </a:solidFill>
                <a:effectLst>
                  <a:outerShdw blurRad="38100" dist="38100" dir="2700000" algn="tl">
                    <a:srgbClr val="000000">
                      <a:alpha val="43137"/>
                    </a:srgbClr>
                  </a:outerShdw>
                </a:effectLst>
                <a:latin typeface="+mn-lt"/>
              </a:rPr>
              <a:t>Hospital or birth centre</a:t>
            </a:r>
          </a:p>
          <a:p>
            <a:pPr>
              <a:buFontTx/>
              <a:buChar char="•"/>
              <a:defRPr/>
            </a:pPr>
            <a:r>
              <a:rPr lang="en-CA" sz="2400" b="1" dirty="0" smtClean="0">
                <a:solidFill>
                  <a:schemeClr val="bg1"/>
                </a:solidFill>
                <a:effectLst>
                  <a:outerShdw blurRad="38100" dist="38100" dir="2700000" algn="tl">
                    <a:srgbClr val="000000">
                      <a:alpha val="43137"/>
                    </a:srgbClr>
                  </a:outerShdw>
                </a:effectLst>
                <a:latin typeface="+mn-lt"/>
              </a:rPr>
              <a:t>Certified Doula</a:t>
            </a:r>
          </a:p>
          <a:p>
            <a:pPr>
              <a:buFontTx/>
              <a:buChar char="•"/>
              <a:defRPr/>
            </a:pPr>
            <a:r>
              <a:rPr lang="en-CA" sz="2400" b="1" dirty="0" smtClean="0">
                <a:solidFill>
                  <a:schemeClr val="bg1"/>
                </a:solidFill>
                <a:effectLst>
                  <a:outerShdw blurRad="38100" dist="38100" dir="2700000" algn="tl">
                    <a:srgbClr val="000000">
                      <a:alpha val="43137"/>
                    </a:srgbClr>
                  </a:outerShdw>
                </a:effectLst>
                <a:latin typeface="+mn-lt"/>
              </a:rPr>
              <a:t>Key websites such as the Society of Obstetricians and Gynaecologists of Canada  - </a:t>
            </a:r>
            <a:r>
              <a:rPr lang="en-CA" sz="2000" b="1" dirty="0" smtClean="0">
                <a:solidFill>
                  <a:schemeClr val="accent2"/>
                </a:solidFill>
                <a:effectLst>
                  <a:outerShdw blurRad="38100" dist="38100" dir="2700000" algn="tl">
                    <a:srgbClr val="000000">
                      <a:alpha val="43137"/>
                    </a:srgbClr>
                  </a:outerShdw>
                </a:effectLst>
                <a:latin typeface="+mn-lt"/>
                <a:hlinkClick r:id="rId3"/>
              </a:rPr>
              <a:t>www.sogc.org</a:t>
            </a:r>
            <a:endParaRPr lang="en-CA" sz="2000" b="1" dirty="0" smtClean="0">
              <a:solidFill>
                <a:schemeClr val="bg1"/>
              </a:solidFill>
              <a:effectLst>
                <a:outerShdw blurRad="38100" dist="38100" dir="2700000" algn="tl">
                  <a:srgbClr val="000000">
                    <a:alpha val="43137"/>
                  </a:srgbClr>
                </a:outerShdw>
              </a:effectLst>
              <a:latin typeface="+mn-lt"/>
            </a:endParaRPr>
          </a:p>
          <a:p>
            <a:pPr>
              <a:defRPr/>
            </a:pPr>
            <a:endParaRPr lang="fr-CA" dirty="0">
              <a:effectLst>
                <a:outerShdw blurRad="38100" dist="38100" dir="2700000" algn="tl">
                  <a:srgbClr val="000000">
                    <a:alpha val="43137"/>
                  </a:srgbClr>
                </a:outerShdw>
              </a:effectLst>
              <a:latin typeface="+mn-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943805"/>
            <a:ext cx="5544616" cy="5460766"/>
          </a:xfrm>
          <a:prstGeom prst="rect">
            <a:avLst/>
          </a:prstGeom>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7950" y="1484313"/>
            <a:ext cx="8928100" cy="4681537"/>
          </a:xfrm>
          <a:prstGeom prst="rect">
            <a:avLst/>
          </a:prstGeom>
          <a:solidFill>
            <a:schemeClr val="bg1"/>
          </a:solidFill>
          <a:ln>
            <a:solidFill>
              <a:schemeClr val="bg1"/>
            </a:solidFill>
          </a:ln>
          <a:effectLst>
            <a:outerShdw blurRad="215900" dist="38100" dir="5400000" sx="101000" sy="101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CA"/>
          </a:p>
        </p:txBody>
      </p:sp>
      <p:sp>
        <p:nvSpPr>
          <p:cNvPr id="18" name="TextBox 17"/>
          <p:cNvSpPr txBox="1"/>
          <p:nvPr/>
        </p:nvSpPr>
        <p:spPr>
          <a:xfrm>
            <a:off x="576263" y="39688"/>
            <a:ext cx="7920037" cy="1385887"/>
          </a:xfrm>
          <a:prstGeom prst="rect">
            <a:avLst/>
          </a:prstGeom>
          <a:noFill/>
        </p:spPr>
        <p:txBody>
          <a:bodyPr>
            <a:spAutoFit/>
          </a:bodyPr>
          <a:lstStyle/>
          <a:p>
            <a:pPr algn="ctr" fontAlgn="auto">
              <a:spcBef>
                <a:spcPts val="0"/>
              </a:spcBef>
              <a:spcAft>
                <a:spcPts val="0"/>
              </a:spcAft>
              <a:defRPr/>
            </a:pPr>
            <a:r>
              <a:rPr lang="en-CA" sz="2800" b="1" dirty="0">
                <a:solidFill>
                  <a:schemeClr val="bg1"/>
                </a:solidFill>
                <a:effectLst>
                  <a:outerShdw blurRad="38100" dist="38100" dir="2700000" algn="tl">
                    <a:srgbClr val="000000">
                      <a:alpha val="43137"/>
                    </a:srgbClr>
                  </a:outerShdw>
                </a:effectLst>
                <a:latin typeface="+mn-lt"/>
              </a:rPr>
              <a:t>This Best Start Resource Centre teaching tool </a:t>
            </a:r>
          </a:p>
          <a:p>
            <a:pPr algn="ctr" fontAlgn="auto">
              <a:spcBef>
                <a:spcPts val="0"/>
              </a:spcBef>
              <a:spcAft>
                <a:spcPts val="0"/>
              </a:spcAft>
              <a:defRPr/>
            </a:pPr>
            <a:r>
              <a:rPr lang="en-CA" sz="2800" b="1" dirty="0">
                <a:solidFill>
                  <a:schemeClr val="bg1"/>
                </a:solidFill>
                <a:effectLst>
                  <a:outerShdw blurRad="38100" dist="38100" dir="2700000" algn="tl">
                    <a:srgbClr val="000000">
                      <a:alpha val="43137"/>
                    </a:srgbClr>
                  </a:outerShdw>
                </a:effectLst>
                <a:latin typeface="+mn-lt"/>
              </a:rPr>
              <a:t>was developed with input from a wide range </a:t>
            </a:r>
          </a:p>
          <a:p>
            <a:pPr algn="ctr" fontAlgn="auto">
              <a:spcBef>
                <a:spcPts val="0"/>
              </a:spcBef>
              <a:spcAft>
                <a:spcPts val="0"/>
              </a:spcAft>
              <a:defRPr/>
            </a:pPr>
            <a:r>
              <a:rPr lang="en-CA" sz="2800" b="1" dirty="0">
                <a:solidFill>
                  <a:schemeClr val="bg1"/>
                </a:solidFill>
                <a:effectLst>
                  <a:outerShdw blurRad="38100" dist="38100" dir="2700000" algn="tl">
                    <a:srgbClr val="000000">
                      <a:alpha val="43137"/>
                    </a:srgbClr>
                  </a:outerShdw>
                </a:effectLst>
                <a:latin typeface="+mn-lt"/>
              </a:rPr>
              <a:t>of individuals from these organizations</a:t>
            </a:r>
            <a:r>
              <a:rPr lang="en-CA" sz="2400" b="1" dirty="0">
                <a:solidFill>
                  <a:schemeClr val="bg1"/>
                </a:solidFill>
                <a:latin typeface="+mn-lt"/>
              </a:rPr>
              <a:t> </a:t>
            </a:r>
            <a:endParaRPr lang="en-CA" sz="2400" dirty="0">
              <a:solidFill>
                <a:schemeClr val="bg1"/>
              </a:solidFill>
              <a:latin typeface="+mn-lt"/>
            </a:endParaRPr>
          </a:p>
        </p:txBody>
      </p:sp>
      <p:pic>
        <p:nvPicPr>
          <p:cNvPr id="286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63087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a:off x="246261" y="1770487"/>
            <a:ext cx="8645213" cy="3740289"/>
            <a:chOff x="246261" y="1770487"/>
            <a:chExt cx="8645213" cy="3740289"/>
          </a:xfrm>
        </p:grpSpPr>
        <p:pic>
          <p:nvPicPr>
            <p:cNvPr id="21" name="Picture 3" descr="C:\Users\Nitish\Desktop\Modified Logo\View-Conesto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335" y="3707108"/>
              <a:ext cx="2102129" cy="64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Users\Nitish\Desktop\Modified Logo\View-Elgin-St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61" y="2708920"/>
              <a:ext cx="1733452" cy="87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Nitish\Desktop\Modified Logo\View-FIRA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3339" y="2924944"/>
              <a:ext cx="2161137" cy="53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C:\Users\Nitish\Desktop\Modified Logo\msh-logo-tag-colou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6904" y="2780928"/>
              <a:ext cx="2314570" cy="6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C:\Users\Nitish\Desktop\Modified Logo\View-Ottawa_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4111" y="4806067"/>
              <a:ext cx="2415777" cy="56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C:\Users\Nitish\Desktop\Modified Logo\View-Prince-E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713" y="3886367"/>
              <a:ext cx="2367885" cy="40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C:\Users\Nitish\Desktop\Modified Logo\View-TBDHU_Lo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961577"/>
              <a:ext cx="1714496" cy="45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C:\Users\Nitish\Desktop\Modified Logo\Untitled-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290" y="4437112"/>
              <a:ext cx="2006727" cy="107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C:\Users\Nitish\Desktop\Modified Logo\Phoenix_logo_tag_bw.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795" y="1827006"/>
              <a:ext cx="2877316" cy="61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descr="APH Logo (Colour) Bilingu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0713" y="1770487"/>
              <a:ext cx="2206871" cy="72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C:\Users\Nitish\Desktop\Modified Logo\AOM-JPEG-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06678" y="4508969"/>
              <a:ext cx="2058935" cy="100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C:\Users\Nitish\Desktop\SOGC_logo_ef1_pms576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67402" y="1806360"/>
              <a:ext cx="2789395" cy="6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07872" y="3825081"/>
              <a:ext cx="3200199" cy="528033"/>
            </a:xfrm>
            <a:prstGeom prst="rect">
              <a:avLst/>
            </a:prstGeom>
          </p:spPr>
        </p:pic>
      </p:gr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600075" y="4930775"/>
            <a:ext cx="7943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CA" sz="1600" b="1" dirty="0">
                <a:latin typeface="Calibri" charset="0"/>
              </a:rPr>
              <a:t>This document has been prepared with funds provided by the Government of Ontario</a:t>
            </a:r>
            <a:endParaRPr lang="fr-CA" sz="1600" b="1" dirty="0">
              <a:latin typeface="Calibri" charset="0"/>
            </a:endParaRPr>
          </a:p>
        </p:txBody>
      </p:sp>
      <p:grpSp>
        <p:nvGrpSpPr>
          <p:cNvPr id="29705" name="Group 2"/>
          <p:cNvGrpSpPr>
            <a:grpSpLocks/>
          </p:cNvGrpSpPr>
          <p:nvPr/>
        </p:nvGrpSpPr>
        <p:grpSpPr bwMode="auto">
          <a:xfrm>
            <a:off x="3197225" y="1693863"/>
            <a:ext cx="2994025" cy="2944812"/>
            <a:chOff x="3197107" y="1698174"/>
            <a:chExt cx="2994337" cy="2944380"/>
          </a:xfrm>
        </p:grpSpPr>
        <p:sp>
          <p:nvSpPr>
            <p:cNvPr id="13" name="Oval 12"/>
            <p:cNvSpPr/>
            <p:nvPr/>
          </p:nvSpPr>
          <p:spPr>
            <a:xfrm>
              <a:off x="3247064" y="1698174"/>
              <a:ext cx="2944380" cy="2944380"/>
            </a:xfrm>
            <a:prstGeom prst="ellipse">
              <a:avLst/>
            </a:prstGeom>
            <a:solidFill>
              <a:srgbClr val="84CCD2"/>
            </a:solidFill>
            <a:ln>
              <a:noFill/>
            </a:ln>
            <a:effectLst>
              <a:outerShdw blurRad="292100" dist="203200" dir="1620000" sx="88000" sy="88000" rotWithShape="0">
                <a:prstClr val="black">
                  <a:alpha val="36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a:t> </a:t>
              </a:r>
            </a:p>
          </p:txBody>
        </p:sp>
        <p:sp>
          <p:nvSpPr>
            <p:cNvPr id="2" name="Oval 1"/>
            <p:cNvSpPr/>
            <p:nvPr/>
          </p:nvSpPr>
          <p:spPr>
            <a:xfrm>
              <a:off x="3297130" y="1926740"/>
              <a:ext cx="2592657" cy="2593594"/>
            </a:xfrm>
            <a:prstGeom prst="ellipse">
              <a:avLst/>
            </a:prstGeom>
            <a:solidFill>
              <a:srgbClr val="338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nvGrpSpPr>
            <p:cNvPr id="9" name="Group 8"/>
            <p:cNvGrpSpPr/>
            <p:nvPr/>
          </p:nvGrpSpPr>
          <p:grpSpPr>
            <a:xfrm>
              <a:off x="3197107" y="2242857"/>
              <a:ext cx="2786260" cy="2132829"/>
              <a:chOff x="3247063" y="2011601"/>
              <a:chExt cx="2786260" cy="2132829"/>
            </a:xfrm>
            <a:effectLst>
              <a:outerShdw blurRad="76200" dir="18900000" sy="23000" kx="-1200000" algn="bl" rotWithShape="0">
                <a:prstClr val="black">
                  <a:alpha val="20000"/>
                </a:prstClr>
              </a:outerShdw>
            </a:effectLst>
          </p:grpSpPr>
          <p:pic>
            <p:nvPicPr>
              <p:cNvPr id="10" name="Picture 9"/>
              <p:cNvPicPr>
                <a:picLocks noChangeAspect="1"/>
              </p:cNvPicPr>
              <p:nvPr/>
            </p:nvPicPr>
            <p:blipFill>
              <a:blip r:embed="rId3">
                <a:extLst/>
              </a:blip>
              <a:stretch>
                <a:fillRect/>
              </a:stretch>
            </p:blipFill>
            <p:spPr>
              <a:xfrm>
                <a:off x="4693547" y="2011601"/>
                <a:ext cx="1339776" cy="2132829"/>
              </a:xfrm>
              <a:prstGeom prst="rect">
                <a:avLst/>
              </a:prstGeom>
            </p:spPr>
          </p:pic>
          <p:pic>
            <p:nvPicPr>
              <p:cNvPr id="11" name="Picture 10"/>
              <p:cNvPicPr>
                <a:picLocks noChangeAspect="1"/>
              </p:cNvPicPr>
              <p:nvPr/>
            </p:nvPicPr>
            <p:blipFill>
              <a:blip r:embed="rId4">
                <a:extLst/>
              </a:blip>
              <a:stretch>
                <a:fillRect/>
              </a:stretch>
            </p:blipFill>
            <p:spPr>
              <a:xfrm>
                <a:off x="3247063" y="2024266"/>
                <a:ext cx="1669056" cy="1998909"/>
              </a:xfrm>
              <a:prstGeom prst="rect">
                <a:avLst/>
              </a:prstGeom>
            </p:spPr>
          </p:pic>
        </p:grpSp>
      </p:grpSp>
      <p:sp>
        <p:nvSpPr>
          <p:cNvPr id="14" name="Rectangle 13"/>
          <p:cNvSpPr/>
          <p:nvPr/>
        </p:nvSpPr>
        <p:spPr>
          <a:xfrm>
            <a:off x="0" y="0"/>
            <a:ext cx="9144000" cy="1484313"/>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29700" name="Picture 4" descr="APH Logo (Colour) Bilingu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5824538"/>
            <a:ext cx="27733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6"/>
          <p:cNvSpPr txBox="1">
            <a:spLocks noChangeArrowheads="1"/>
          </p:cNvSpPr>
          <p:nvPr/>
        </p:nvSpPr>
        <p:spPr bwMode="auto">
          <a:xfrm>
            <a:off x="4086225" y="637222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cs typeface="Arial" charset="0"/>
              </a:rPr>
              <a:t>© </a:t>
            </a:r>
            <a:r>
              <a:rPr lang="fr-CA"/>
              <a:t>2011</a:t>
            </a:r>
          </a:p>
        </p:txBody>
      </p:sp>
      <p:pic>
        <p:nvPicPr>
          <p:cNvPr id="2970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5661025"/>
            <a:ext cx="19859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9"/>
          <p:cNvSpPr txBox="1">
            <a:spLocks noChangeArrowheads="1"/>
          </p:cNvSpPr>
          <p:nvPr/>
        </p:nvSpPr>
        <p:spPr bwMode="auto">
          <a:xfrm>
            <a:off x="3125788" y="5272088"/>
            <a:ext cx="2892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400" b="1" dirty="0">
                <a:solidFill>
                  <a:srgbClr val="4AADB5"/>
                </a:solidFill>
                <a:hlinkClick r:id="rId7"/>
              </a:rPr>
              <a:t>www.beststart.org</a:t>
            </a:r>
            <a:endParaRPr lang="fr-CA" sz="2400" b="1" dirty="0">
              <a:solidFill>
                <a:srgbClr val="4AADB5"/>
              </a:solidFill>
            </a:endParaRPr>
          </a:p>
        </p:txBody>
      </p:sp>
      <p:sp>
        <p:nvSpPr>
          <p:cNvPr id="29704" name="Title 4"/>
          <p:cNvSpPr txBox="1">
            <a:spLocks/>
          </p:cNvSpPr>
          <p:nvPr/>
        </p:nvSpPr>
        <p:spPr bwMode="auto">
          <a:xfrm>
            <a:off x="20638" y="1603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2000" b="1">
                <a:solidFill>
                  <a:schemeClr val="bg1"/>
                </a:solidFill>
                <a:latin typeface="Calibri" charset="0"/>
              </a:rPr>
              <a:t>The information represents the </a:t>
            </a:r>
          </a:p>
          <a:p>
            <a:pPr algn="ctr" eaLnBrk="1" hangingPunct="1"/>
            <a:r>
              <a:rPr lang="en-CA" sz="2000" b="1">
                <a:solidFill>
                  <a:schemeClr val="bg1"/>
                </a:solidFill>
                <a:latin typeface="Calibri" charset="0"/>
              </a:rPr>
              <a:t>best practice guidelines at the time of publication. </a:t>
            </a:r>
          </a:p>
          <a:p>
            <a:pPr algn="ctr" eaLnBrk="1" hangingPunct="1"/>
            <a:r>
              <a:rPr lang="en-CA" sz="2000" b="1">
                <a:solidFill>
                  <a:schemeClr val="bg1"/>
                </a:solidFill>
                <a:latin typeface="Calibri" charset="0"/>
              </a:rPr>
              <a:t>The content is not officially endorsed by the Government of Ontario. </a:t>
            </a:r>
          </a:p>
          <a:p>
            <a:pPr algn="ctr" eaLnBrk="1" hangingPunct="1"/>
            <a:r>
              <a:rPr lang="en-CA" sz="2000" b="1">
                <a:solidFill>
                  <a:schemeClr val="bg1"/>
                </a:solidFill>
                <a:latin typeface="Calibri" charset="0"/>
              </a:rPr>
              <a:t>Consult your health care provider for information specific to your pregnancy.</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195"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CFF00"/>
                </a:solidFill>
                <a:latin typeface="Calibri" charset="0"/>
              </a:rPr>
              <a:t>You and Your Baby </a:t>
            </a:r>
            <a:endParaRPr lang="en-CA" sz="3200" b="1">
              <a:solidFill>
                <a:srgbClr val="FCFF00"/>
              </a:solidFill>
              <a:latin typeface="Calibri"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538450"/>
            <a:ext cx="7762875" cy="5845651"/>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219"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Pregnancy Time Lines</a:t>
            </a:r>
          </a:p>
        </p:txBody>
      </p:sp>
      <p:sp>
        <p:nvSpPr>
          <p:cNvPr id="2" name="TextBox 1"/>
          <p:cNvSpPr txBox="1"/>
          <p:nvPr/>
        </p:nvSpPr>
        <p:spPr>
          <a:xfrm>
            <a:off x="2252641" y="1209982"/>
            <a:ext cx="2675476" cy="1477328"/>
          </a:xfrm>
          <a:prstGeom prst="rect">
            <a:avLst/>
          </a:prstGeom>
          <a:noFill/>
        </p:spPr>
        <p:txBody>
          <a:bodyPr wrap="none">
            <a:spAutoFit/>
          </a:bodyPr>
          <a:lstStyle/>
          <a:p>
            <a:pPr>
              <a:defRPr/>
            </a:pPr>
            <a:r>
              <a:rPr lang="en-CA" b="1" dirty="0">
                <a:solidFill>
                  <a:schemeClr val="bg1"/>
                </a:solidFill>
                <a:latin typeface="+mn-lt"/>
              </a:rPr>
              <a:t>1</a:t>
            </a:r>
            <a:r>
              <a:rPr lang="en-CA" b="1" baseline="30000" dirty="0">
                <a:solidFill>
                  <a:schemeClr val="bg1"/>
                </a:solidFill>
                <a:latin typeface="+mn-lt"/>
              </a:rPr>
              <a:t>st</a:t>
            </a:r>
            <a:r>
              <a:rPr lang="en-CA" b="1" dirty="0">
                <a:solidFill>
                  <a:schemeClr val="bg1"/>
                </a:solidFill>
                <a:latin typeface="+mn-lt"/>
              </a:rPr>
              <a:t> Trimester (Weeks 1-12</a:t>
            </a:r>
            <a:r>
              <a:rPr lang="en-CA" dirty="0">
                <a:solidFill>
                  <a:schemeClr val="bg1"/>
                </a:solidFill>
                <a:latin typeface="+mn-lt"/>
              </a:rPr>
              <a:t>)</a:t>
            </a:r>
          </a:p>
          <a:p>
            <a:pPr marL="266700" indent="-180975">
              <a:buFont typeface="Arial" pitchFamily="34" charset="0"/>
              <a:buChar char="•"/>
              <a:defRPr/>
            </a:pPr>
            <a:r>
              <a:rPr lang="en-CA" dirty="0">
                <a:solidFill>
                  <a:schemeClr val="bg1"/>
                </a:solidFill>
                <a:latin typeface="+mn-lt"/>
              </a:rPr>
              <a:t>1</a:t>
            </a:r>
            <a:r>
              <a:rPr lang="en-CA" baseline="30000" dirty="0">
                <a:solidFill>
                  <a:schemeClr val="bg1"/>
                </a:solidFill>
                <a:latin typeface="+mn-lt"/>
              </a:rPr>
              <a:t>st</a:t>
            </a:r>
            <a:r>
              <a:rPr lang="en-CA" dirty="0">
                <a:solidFill>
                  <a:schemeClr val="bg1"/>
                </a:solidFill>
                <a:latin typeface="+mn-lt"/>
              </a:rPr>
              <a:t>  Month</a:t>
            </a:r>
          </a:p>
          <a:p>
            <a:pPr marL="266700" indent="-180975">
              <a:buFont typeface="Arial" pitchFamily="34" charset="0"/>
              <a:buChar char="•"/>
              <a:defRPr/>
            </a:pPr>
            <a:r>
              <a:rPr lang="en-CA" dirty="0">
                <a:solidFill>
                  <a:schemeClr val="bg1"/>
                </a:solidFill>
                <a:latin typeface="+mn-lt"/>
              </a:rPr>
              <a:t>2</a:t>
            </a:r>
            <a:r>
              <a:rPr lang="en-CA" baseline="30000" dirty="0">
                <a:solidFill>
                  <a:schemeClr val="bg1"/>
                </a:solidFill>
                <a:latin typeface="+mn-lt"/>
              </a:rPr>
              <a:t>nd</a:t>
            </a:r>
            <a:r>
              <a:rPr lang="en-CA" dirty="0">
                <a:solidFill>
                  <a:schemeClr val="bg1"/>
                </a:solidFill>
                <a:latin typeface="+mn-lt"/>
              </a:rPr>
              <a:t> Month</a:t>
            </a:r>
          </a:p>
          <a:p>
            <a:pPr marL="266700" indent="-180975">
              <a:buFont typeface="Arial" pitchFamily="34" charset="0"/>
              <a:buChar char="•"/>
              <a:defRPr/>
            </a:pPr>
            <a:r>
              <a:rPr lang="en-CA" dirty="0">
                <a:solidFill>
                  <a:schemeClr val="bg1"/>
                </a:solidFill>
                <a:latin typeface="+mn-lt"/>
              </a:rPr>
              <a:t>3</a:t>
            </a:r>
            <a:r>
              <a:rPr lang="en-CA" baseline="30000" dirty="0">
                <a:solidFill>
                  <a:schemeClr val="bg1"/>
                </a:solidFill>
                <a:latin typeface="+mn-lt"/>
              </a:rPr>
              <a:t>rd </a:t>
            </a:r>
            <a:r>
              <a:rPr lang="en-CA" dirty="0">
                <a:solidFill>
                  <a:schemeClr val="bg1"/>
                </a:solidFill>
                <a:latin typeface="+mn-lt"/>
              </a:rPr>
              <a:t> Month</a:t>
            </a:r>
          </a:p>
          <a:p>
            <a:pPr>
              <a:defRPr/>
            </a:pPr>
            <a:endParaRPr lang="en-CA" dirty="0">
              <a:solidFill>
                <a:schemeClr val="bg1"/>
              </a:solidFill>
              <a:latin typeface="+mn-lt"/>
            </a:endParaRPr>
          </a:p>
        </p:txBody>
      </p:sp>
      <p:sp>
        <p:nvSpPr>
          <p:cNvPr id="7" name="TextBox 6"/>
          <p:cNvSpPr txBox="1"/>
          <p:nvPr/>
        </p:nvSpPr>
        <p:spPr>
          <a:xfrm>
            <a:off x="2231981" y="3594795"/>
            <a:ext cx="2831096" cy="1200329"/>
          </a:xfrm>
          <a:prstGeom prst="rect">
            <a:avLst/>
          </a:prstGeom>
          <a:noFill/>
        </p:spPr>
        <p:txBody>
          <a:bodyPr wrap="none">
            <a:spAutoFit/>
          </a:bodyPr>
          <a:lstStyle/>
          <a:p>
            <a:pPr>
              <a:defRPr/>
            </a:pPr>
            <a:r>
              <a:rPr lang="en-CA" b="1" dirty="0">
                <a:solidFill>
                  <a:schemeClr val="bg1"/>
                </a:solidFill>
                <a:latin typeface="+mn-lt"/>
              </a:rPr>
              <a:t>2</a:t>
            </a:r>
            <a:r>
              <a:rPr lang="en-CA" b="1" baseline="30000" dirty="0">
                <a:solidFill>
                  <a:schemeClr val="bg1"/>
                </a:solidFill>
                <a:latin typeface="+mn-lt"/>
              </a:rPr>
              <a:t>nd </a:t>
            </a:r>
            <a:r>
              <a:rPr lang="en-CA" b="1" dirty="0">
                <a:solidFill>
                  <a:schemeClr val="bg1"/>
                </a:solidFill>
                <a:latin typeface="+mn-lt"/>
              </a:rPr>
              <a:t>Trimester (Weeks </a:t>
            </a:r>
            <a:r>
              <a:rPr lang="en-CA" b="1" dirty="0" smtClean="0">
                <a:solidFill>
                  <a:schemeClr val="bg1"/>
                </a:solidFill>
                <a:latin typeface="+mn-lt"/>
              </a:rPr>
              <a:t>13-28</a:t>
            </a:r>
            <a:r>
              <a:rPr lang="en-CA" b="1" dirty="0">
                <a:solidFill>
                  <a:schemeClr val="bg1"/>
                </a:solidFill>
                <a:latin typeface="+mn-lt"/>
              </a:rPr>
              <a:t>)</a:t>
            </a:r>
          </a:p>
          <a:p>
            <a:pPr marL="266700" indent="-180975">
              <a:buFont typeface="Arial" pitchFamily="34" charset="0"/>
              <a:buChar char="•"/>
              <a:defRPr/>
            </a:pPr>
            <a:r>
              <a:rPr lang="en-CA" dirty="0">
                <a:solidFill>
                  <a:schemeClr val="bg1"/>
                </a:solidFill>
                <a:latin typeface="+mn-lt"/>
              </a:rPr>
              <a:t>4</a:t>
            </a:r>
            <a:r>
              <a:rPr lang="en-CA" baseline="30000" dirty="0">
                <a:solidFill>
                  <a:schemeClr val="bg1"/>
                </a:solidFill>
                <a:latin typeface="+mn-lt"/>
              </a:rPr>
              <a:t>th</a:t>
            </a:r>
            <a:r>
              <a:rPr lang="en-CA" dirty="0">
                <a:solidFill>
                  <a:schemeClr val="bg1"/>
                </a:solidFill>
                <a:latin typeface="+mn-lt"/>
              </a:rPr>
              <a:t> </a:t>
            </a:r>
            <a:r>
              <a:rPr lang="en-CA" dirty="0" smtClean="0">
                <a:solidFill>
                  <a:schemeClr val="bg1"/>
                </a:solidFill>
                <a:latin typeface="+mn-lt"/>
              </a:rPr>
              <a:t>Month</a:t>
            </a:r>
            <a:endParaRPr lang="en-CA" dirty="0">
              <a:solidFill>
                <a:schemeClr val="bg1"/>
              </a:solidFill>
              <a:latin typeface="+mn-lt"/>
            </a:endParaRPr>
          </a:p>
          <a:p>
            <a:pPr marL="266700" indent="-180975">
              <a:buFont typeface="Arial" pitchFamily="34" charset="0"/>
              <a:buChar char="•"/>
              <a:defRPr/>
            </a:pPr>
            <a:r>
              <a:rPr lang="en-CA" dirty="0" smtClean="0">
                <a:solidFill>
                  <a:schemeClr val="bg1"/>
                </a:solidFill>
                <a:latin typeface="+mn-lt"/>
              </a:rPr>
              <a:t>5</a:t>
            </a:r>
            <a:r>
              <a:rPr lang="en-CA" baseline="30000" dirty="0" smtClean="0">
                <a:solidFill>
                  <a:schemeClr val="bg1"/>
                </a:solidFill>
                <a:latin typeface="+mn-lt"/>
              </a:rPr>
              <a:t>th  </a:t>
            </a:r>
            <a:r>
              <a:rPr lang="en-CA" dirty="0">
                <a:solidFill>
                  <a:schemeClr val="bg1"/>
                </a:solidFill>
                <a:latin typeface="+mn-lt"/>
              </a:rPr>
              <a:t>Month</a:t>
            </a:r>
          </a:p>
          <a:p>
            <a:pPr marL="266700" indent="-180975">
              <a:buFont typeface="Arial" pitchFamily="34" charset="0"/>
              <a:buChar char="•"/>
              <a:defRPr/>
            </a:pPr>
            <a:r>
              <a:rPr lang="en-CA" dirty="0">
                <a:solidFill>
                  <a:schemeClr val="bg1"/>
                </a:solidFill>
                <a:latin typeface="+mn-lt"/>
              </a:rPr>
              <a:t>6</a:t>
            </a:r>
            <a:r>
              <a:rPr lang="en-CA" baseline="30000" dirty="0">
                <a:solidFill>
                  <a:schemeClr val="bg1"/>
                </a:solidFill>
                <a:latin typeface="+mn-lt"/>
              </a:rPr>
              <a:t>th </a:t>
            </a:r>
            <a:r>
              <a:rPr lang="en-CA" dirty="0">
                <a:solidFill>
                  <a:schemeClr val="bg1"/>
                </a:solidFill>
                <a:latin typeface="+mn-lt"/>
              </a:rPr>
              <a:t> </a:t>
            </a:r>
            <a:r>
              <a:rPr lang="en-CA" dirty="0" smtClean="0">
                <a:solidFill>
                  <a:schemeClr val="bg1"/>
                </a:solidFill>
                <a:latin typeface="+mn-lt"/>
              </a:rPr>
              <a:t>Month</a:t>
            </a:r>
            <a:endParaRPr lang="en-CA" dirty="0">
              <a:solidFill>
                <a:schemeClr val="bg1"/>
              </a:solidFill>
              <a:latin typeface="+mn-lt"/>
            </a:endParaRPr>
          </a:p>
        </p:txBody>
      </p:sp>
      <p:sp>
        <p:nvSpPr>
          <p:cNvPr id="8" name="TextBox 7"/>
          <p:cNvSpPr txBox="1"/>
          <p:nvPr/>
        </p:nvSpPr>
        <p:spPr>
          <a:xfrm>
            <a:off x="5326167" y="4786343"/>
            <a:ext cx="2800382" cy="1200329"/>
          </a:xfrm>
          <a:prstGeom prst="rect">
            <a:avLst/>
          </a:prstGeom>
          <a:noFill/>
        </p:spPr>
        <p:txBody>
          <a:bodyPr wrap="none">
            <a:spAutoFit/>
          </a:bodyPr>
          <a:lstStyle/>
          <a:p>
            <a:pPr>
              <a:defRPr/>
            </a:pPr>
            <a:r>
              <a:rPr lang="en-CA" b="1" dirty="0">
                <a:solidFill>
                  <a:schemeClr val="bg1"/>
                </a:solidFill>
                <a:latin typeface="+mn-lt"/>
              </a:rPr>
              <a:t>3</a:t>
            </a:r>
            <a:r>
              <a:rPr lang="en-CA" b="1" baseline="30000" dirty="0">
                <a:solidFill>
                  <a:schemeClr val="bg1"/>
                </a:solidFill>
                <a:latin typeface="+mn-lt"/>
              </a:rPr>
              <a:t>rd </a:t>
            </a:r>
            <a:r>
              <a:rPr lang="en-CA" b="1" dirty="0">
                <a:solidFill>
                  <a:schemeClr val="bg1"/>
                </a:solidFill>
                <a:latin typeface="+mn-lt"/>
              </a:rPr>
              <a:t>Trimester (Weeks 29-40)</a:t>
            </a:r>
          </a:p>
          <a:p>
            <a:pPr marL="361950" indent="-180975">
              <a:buFont typeface="Arial" pitchFamily="34" charset="0"/>
              <a:buChar char="•"/>
              <a:defRPr/>
            </a:pPr>
            <a:r>
              <a:rPr lang="en-CA" dirty="0">
                <a:solidFill>
                  <a:schemeClr val="bg1"/>
                </a:solidFill>
                <a:latin typeface="+mn-lt"/>
              </a:rPr>
              <a:t>7</a:t>
            </a:r>
            <a:r>
              <a:rPr lang="en-CA" baseline="30000" dirty="0">
                <a:solidFill>
                  <a:schemeClr val="bg1"/>
                </a:solidFill>
                <a:latin typeface="+mn-lt"/>
              </a:rPr>
              <a:t>th</a:t>
            </a:r>
            <a:r>
              <a:rPr lang="en-CA" dirty="0">
                <a:solidFill>
                  <a:schemeClr val="bg1"/>
                </a:solidFill>
                <a:latin typeface="+mn-lt"/>
              </a:rPr>
              <a:t> </a:t>
            </a:r>
            <a:r>
              <a:rPr lang="en-CA" dirty="0" smtClean="0">
                <a:solidFill>
                  <a:schemeClr val="bg1"/>
                </a:solidFill>
                <a:latin typeface="+mn-lt"/>
              </a:rPr>
              <a:t>Month</a:t>
            </a:r>
            <a:endParaRPr lang="en-CA" dirty="0">
              <a:solidFill>
                <a:schemeClr val="bg1"/>
              </a:solidFill>
              <a:latin typeface="+mn-lt"/>
            </a:endParaRPr>
          </a:p>
          <a:p>
            <a:pPr marL="361950" indent="-180975">
              <a:buFont typeface="Arial" pitchFamily="34" charset="0"/>
              <a:buChar char="•"/>
              <a:defRPr/>
            </a:pPr>
            <a:r>
              <a:rPr lang="en-CA" dirty="0">
                <a:solidFill>
                  <a:schemeClr val="bg1"/>
                </a:solidFill>
                <a:latin typeface="+mn-lt"/>
              </a:rPr>
              <a:t>8</a:t>
            </a:r>
            <a:r>
              <a:rPr lang="en-CA" baseline="30000" dirty="0">
                <a:solidFill>
                  <a:schemeClr val="bg1"/>
                </a:solidFill>
                <a:latin typeface="+mn-lt"/>
              </a:rPr>
              <a:t>th </a:t>
            </a:r>
            <a:r>
              <a:rPr lang="en-CA" baseline="30000" dirty="0" smtClean="0">
                <a:solidFill>
                  <a:schemeClr val="bg1"/>
                </a:solidFill>
                <a:latin typeface="+mn-lt"/>
              </a:rPr>
              <a:t> </a:t>
            </a:r>
            <a:r>
              <a:rPr lang="en-CA" dirty="0" smtClean="0">
                <a:solidFill>
                  <a:schemeClr val="bg1"/>
                </a:solidFill>
                <a:latin typeface="+mn-lt"/>
              </a:rPr>
              <a:t>Month</a:t>
            </a:r>
            <a:endParaRPr lang="en-CA" dirty="0">
              <a:solidFill>
                <a:schemeClr val="bg1"/>
              </a:solidFill>
              <a:latin typeface="+mn-lt"/>
            </a:endParaRPr>
          </a:p>
          <a:p>
            <a:pPr marL="361950" indent="-180975">
              <a:buFont typeface="Arial" pitchFamily="34" charset="0"/>
              <a:buChar char="•"/>
              <a:defRPr/>
            </a:pPr>
            <a:r>
              <a:rPr lang="en-CA" dirty="0">
                <a:solidFill>
                  <a:schemeClr val="bg1"/>
                </a:solidFill>
                <a:latin typeface="+mn-lt"/>
              </a:rPr>
              <a:t>9</a:t>
            </a:r>
            <a:r>
              <a:rPr lang="en-CA" baseline="30000" dirty="0">
                <a:solidFill>
                  <a:schemeClr val="bg1"/>
                </a:solidFill>
                <a:latin typeface="+mn-lt"/>
              </a:rPr>
              <a:t>th </a:t>
            </a:r>
            <a:r>
              <a:rPr lang="en-CA" dirty="0">
                <a:solidFill>
                  <a:schemeClr val="bg1"/>
                </a:solidFill>
                <a:latin typeface="+mn-lt"/>
              </a:rPr>
              <a:t> </a:t>
            </a:r>
            <a:r>
              <a:rPr lang="en-CA" dirty="0" smtClean="0">
                <a:solidFill>
                  <a:schemeClr val="bg1"/>
                </a:solidFill>
                <a:latin typeface="+mn-lt"/>
              </a:rPr>
              <a:t>Month</a:t>
            </a:r>
            <a:endParaRPr lang="en-CA" dirty="0">
              <a:solidFill>
                <a:schemeClr val="bg1"/>
              </a:solidFill>
              <a:latin typeface="+mn-lt"/>
            </a:endParaRPr>
          </a:p>
        </p:txBody>
      </p:sp>
      <p:pic>
        <p:nvPicPr>
          <p:cNvPr id="9223" name="Picture 5" descr="C:\Users\Nitish\Desktop\P680589-Eight-week-old_foetus-SP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35" y="1333807"/>
            <a:ext cx="1582738" cy="1860623"/>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4" name="Picture 6" descr="C:\Users\Nitish\Desktop\SNN0821A_280_54957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35" y="3709095"/>
            <a:ext cx="1557229" cy="1927001"/>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5" name="Picture 7" descr="C:\Users\Nitish\Desktop\placental-abruption-in-first-trimesterd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467" y="1181407"/>
            <a:ext cx="2986716" cy="3515162"/>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2303"/>
            <a:ext cx="9144000" cy="5568593"/>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243"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Your Growing Baby (1-12 weeks)</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267"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Your Growing Baby (13-28 weeks)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11" y="776286"/>
            <a:ext cx="6296025" cy="5438775"/>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291"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charset="0"/>
              </a:rPr>
              <a:t>Your Growing Baby (29-40 weeks)</a:t>
            </a:r>
          </a:p>
        </p:txBody>
      </p:sp>
      <p:sp>
        <p:nvSpPr>
          <p:cNvPr id="10" name="Rectangle 9"/>
          <p:cNvSpPr/>
          <p:nvPr/>
        </p:nvSpPr>
        <p:spPr>
          <a:xfrm>
            <a:off x="1543049" y="1379538"/>
            <a:ext cx="6184107" cy="4211637"/>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12293" name="Picture 6" descr="C:\Users\Nitish\Desktop\2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215" y="1555750"/>
            <a:ext cx="5819775"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315"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CFF00"/>
                </a:solidFill>
                <a:latin typeface="Calibri" charset="0"/>
              </a:rPr>
              <a:t>Video Clip</a:t>
            </a:r>
            <a:endParaRPr lang="en-CA" sz="3200" b="1">
              <a:solidFill>
                <a:srgbClr val="FCFF00"/>
              </a:solidFill>
              <a:latin typeface="Calibri"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87" y="1162050"/>
            <a:ext cx="6067425" cy="4724400"/>
          </a:xfrm>
          <a:prstGeom prst="rect">
            <a:avLst/>
          </a:prstGeo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413" y="857250"/>
            <a:ext cx="4422942" cy="5283200"/>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339" name="Title 2"/>
          <p:cNvSpPr txBox="1">
            <a:spLocks/>
          </p:cNvSpPr>
          <p:nvPr/>
        </p:nvSpPr>
        <p:spPr bwMode="auto">
          <a:xfrm>
            <a:off x="101600" y="320675"/>
            <a:ext cx="89281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CFF00"/>
                </a:solidFill>
                <a:latin typeface="Calibri" charset="0"/>
              </a:rPr>
              <a:t>Jessica and Mike </a:t>
            </a:r>
            <a:endParaRPr lang="en-CA" sz="3200" b="1">
              <a:solidFill>
                <a:srgbClr val="FCFF00"/>
              </a:solidFill>
              <a:latin typeface="Calibri"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renatal Care Template">
  <a:themeElements>
    <a:clrScheme name="Custom 1">
      <a:dk1>
        <a:srgbClr val="000000"/>
      </a:dk1>
      <a:lt1>
        <a:srgbClr val="FFFFFF"/>
      </a:lt1>
      <a:dk2>
        <a:srgbClr val="D1282E"/>
      </a:dk2>
      <a:lt2>
        <a:srgbClr val="C8C8B1"/>
      </a:lt2>
      <a:accent1>
        <a:srgbClr val="7A7A7A"/>
      </a:accent1>
      <a:accent2>
        <a:srgbClr val="FCFF01"/>
      </a:accent2>
      <a:accent3>
        <a:srgbClr val="526DB0"/>
      </a:accent3>
      <a:accent4>
        <a:srgbClr val="989AAC"/>
      </a:accent4>
      <a:accent5>
        <a:srgbClr val="DC5924"/>
      </a:accent5>
      <a:accent6>
        <a:srgbClr val="B4B392"/>
      </a:accent6>
      <a:hlink>
        <a:srgbClr val="CC99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Prenatal Care Template</Template>
  <TotalTime>7789</TotalTime>
  <Words>4144</Words>
  <Application>Microsoft Office PowerPoint</Application>
  <PresentationFormat>On-screen Show (4:3)</PresentationFormat>
  <Paragraphs>264</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Prenatal Care Template</vt:lpstr>
      <vt:lpstr>Custom Design</vt:lpstr>
      <vt:lpstr>Changes in Pregnancy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ALIENWARE WORKSTATION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Care</dc:title>
  <dc:creator>Nitish JUTTUN</dc:creator>
  <cp:lastModifiedBy>Louise Choquette</cp:lastModifiedBy>
  <cp:revision>213</cp:revision>
  <dcterms:created xsi:type="dcterms:W3CDTF">2011-01-17T04:16:30Z</dcterms:created>
  <dcterms:modified xsi:type="dcterms:W3CDTF">2011-08-09T14:08:35Z</dcterms:modified>
</cp:coreProperties>
</file>